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sldIdLst>
    <p:sldId id="270" r:id="rId2"/>
    <p:sldId id="271" r:id="rId3"/>
    <p:sldId id="272" r:id="rId4"/>
    <p:sldId id="273" r:id="rId5"/>
    <p:sldId id="274" r:id="rId6"/>
    <p:sldId id="275" r:id="rId7"/>
    <p:sldId id="276" r:id="rId8"/>
    <p:sldId id="278" r:id="rId9"/>
    <p:sldId id="279" r:id="rId10"/>
    <p:sldId id="280" r:id="rId11"/>
    <p:sldId id="281" r:id="rId1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3" d="100"/>
          <a:sy n="113" d="100"/>
        </p:scale>
        <p:origin x="-1584"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034B2-0E8C-4B4A-A9EE-0D91E7156585}" type="datetimeFigureOut">
              <a:rPr lang="ru-RU" smtClean="0"/>
              <a:t>20.03.2024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19385-23C3-4F25-8044-73321DCF162F}" type="slidenum">
              <a:rPr lang="ru-RU" smtClean="0"/>
              <a:t>‹#›</a:t>
            </a:fld>
            <a:endParaRPr lang="ru-RU"/>
          </a:p>
        </p:txBody>
      </p:sp>
    </p:spTree>
    <p:extLst>
      <p:ext uri="{BB962C8B-B14F-4D97-AF65-F5344CB8AC3E}">
        <p14:creationId xmlns:p14="http://schemas.microsoft.com/office/powerpoint/2010/main" val="252815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a:p>
        </p:txBody>
      </p:sp>
      <p:sp>
        <p:nvSpPr>
          <p:cNvPr id="4" name="Slide Number Placeholder 3"/>
          <p:cNvSpPr>
            <a:spLocks noGrp="1"/>
          </p:cNvSpPr>
          <p:nvPr>
            <p:ph type="sldNum" sz="quarter" idx="10"/>
          </p:nvPr>
        </p:nvSpPr>
        <p:spPr/>
        <p:txBody>
          <a:bodyPr/>
          <a:lstStyle/>
          <a:p>
            <a:fld id="{CE84CF94-6DA8-498E-89B8-731E4CCE9FC3}"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EAF463A-BC7C-46EE-9F1E-7F377CCA4891}"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EAF463A-BC7C-46EE-9F1E-7F377CCA4891}"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3/20/2024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EAF463A-BC7C-46EE-9F1E-7F377CCA4891}" type="datetimeFigureOut">
              <a:rPr lang="en-US" smtClean="0"/>
              <a:pPr/>
              <a:t>3/20/2024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3/20/2024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EAF463A-BC7C-46EE-9F1E-7F377CCA4891}" type="datetimeFigureOut">
              <a:rPr lang="en-US" smtClean="0"/>
              <a:pPr/>
              <a:t>3/20/2024</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4.gif"/><Relationship Id="rId7" Type="http://schemas.openxmlformats.org/officeDocument/2006/relationships/image" Target="../media/image8.gi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Шестиугольник 7"/>
          <p:cNvSpPr/>
          <p:nvPr/>
        </p:nvSpPr>
        <p:spPr>
          <a:xfrm rot="20547532">
            <a:off x="7553298" y="1460127"/>
            <a:ext cx="917679" cy="814267"/>
          </a:xfrm>
          <a:prstGeom prst="hexag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авильный пятиугольник 4"/>
          <p:cNvSpPr/>
          <p:nvPr/>
        </p:nvSpPr>
        <p:spPr>
          <a:xfrm rot="20965859">
            <a:off x="252600" y="2672000"/>
            <a:ext cx="891517" cy="879396"/>
          </a:xfrm>
          <a:prstGeom prst="pentagon">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2" name="Правильный пятиугольник 11"/>
          <p:cNvSpPr/>
          <p:nvPr/>
        </p:nvSpPr>
        <p:spPr>
          <a:xfrm rot="1450248">
            <a:off x="7819953" y="5589195"/>
            <a:ext cx="891517" cy="879396"/>
          </a:xfrm>
          <a:prstGeom prst="pentagon">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solidFill>
                <a:schemeClr val="accent2">
                  <a:lumMod val="40000"/>
                  <a:lumOff val="60000"/>
                </a:schemeClr>
              </a:solidFill>
            </a:endParaRPr>
          </a:p>
        </p:txBody>
      </p:sp>
      <p:sp>
        <p:nvSpPr>
          <p:cNvPr id="6" name="Прямоугольник 5"/>
          <p:cNvSpPr/>
          <p:nvPr/>
        </p:nvSpPr>
        <p:spPr>
          <a:xfrm>
            <a:off x="1979712" y="518201"/>
            <a:ext cx="7056784" cy="646331"/>
          </a:xfrm>
          <a:prstGeom prst="rect">
            <a:avLst/>
          </a:prstGeom>
          <a:ln>
            <a:solidFill>
              <a:srgbClr val="FFFF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ru-RU" sz="1200" b="1" dirty="0" smtClean="0">
                <a:solidFill>
                  <a:srgbClr val="FF0000"/>
                </a:solidFill>
              </a:rPr>
              <a:t>              Муниципальное </a:t>
            </a:r>
            <a:r>
              <a:rPr lang="ru-RU" sz="1200" b="1" dirty="0">
                <a:solidFill>
                  <a:srgbClr val="FF0000"/>
                </a:solidFill>
              </a:rPr>
              <a:t>автономное дошкольное образовательное учреждение города Набережные Челны «Детский сад общеразвивающего вида с приоритетным осуществлением деятельности по познавательно-речевому направлению развития воспитанников №112 «Мозаика» </a:t>
            </a:r>
            <a:endParaRPr lang="ru-RU" sz="1200" b="1" dirty="0">
              <a:solidFill>
                <a:srgbClr val="FF0000"/>
              </a:solidFill>
              <a:cs typeface="Times New Roman" panose="02020603050405020304" pitchFamily="18" charset="0"/>
            </a:endParaRPr>
          </a:p>
        </p:txBody>
      </p:sp>
      <p:pic>
        <p:nvPicPr>
          <p:cNvPr id="13" name="Рисунок 12" descr="G:\фото  112\DSC_6866.JPG"/>
          <p:cNvPicPr/>
          <p:nvPr/>
        </p:nvPicPr>
        <p:blipFill rotWithShape="1">
          <a:blip r:embed="rId3" cstate="print">
            <a:extLst>
              <a:ext uri="{28A0092B-C50C-407E-A947-70E740481C1C}">
                <a14:useLocalDpi xmlns:a14="http://schemas.microsoft.com/office/drawing/2010/main" val="0"/>
              </a:ext>
            </a:extLst>
          </a:blip>
          <a:srcRect t="3091" r="1115" b="17001"/>
          <a:stretch/>
        </p:blipFill>
        <p:spPr bwMode="auto">
          <a:xfrm>
            <a:off x="2145004" y="3607402"/>
            <a:ext cx="4493557" cy="2364412"/>
          </a:xfrm>
          <a:prstGeom prst="rect">
            <a:avLst/>
          </a:prstGeom>
          <a:ln w="88900" cap="sq" cmpd="thickThin">
            <a:solidFill>
              <a:srgbClr val="92D050"/>
            </a:solidFill>
            <a:prstDash val="solid"/>
            <a:miter lim="800000"/>
          </a:ln>
          <a:effectLst>
            <a:innerShdw blurRad="76200">
              <a:srgbClr val="000000"/>
            </a:innerShdw>
          </a:effectLst>
          <a:extLst>
            <a:ext uri="{53640926-AAD7-44D8-BBD7-CCE9431645EC}">
              <a14:shadowObscured xmlns:a14="http://schemas.microsoft.com/office/drawing/2010/main"/>
            </a:ext>
          </a:extLst>
        </p:spPr>
      </p:pic>
      <p:pic>
        <p:nvPicPr>
          <p:cNvPr id="14" name="Рисунок 13" descr="C:\Users\user\Desktop\Лого.pn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150992">
            <a:off x="754264" y="601866"/>
            <a:ext cx="1495425" cy="902970"/>
          </a:xfrm>
          <a:prstGeom prst="rect">
            <a:avLst/>
          </a:prstGeom>
          <a:noFill/>
          <a:ln>
            <a:noFill/>
          </a:ln>
        </p:spPr>
      </p:pic>
      <p:sp>
        <p:nvSpPr>
          <p:cNvPr id="2" name="Прямоугольник 1"/>
          <p:cNvSpPr/>
          <p:nvPr/>
        </p:nvSpPr>
        <p:spPr>
          <a:xfrm>
            <a:off x="1403648" y="1867260"/>
            <a:ext cx="6120287" cy="1200329"/>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ru-RU" sz="2800" b="1" dirty="0" smtClean="0">
                <a:solidFill>
                  <a:schemeClr val="accent5">
                    <a:lumMod val="75000"/>
                  </a:schemeClr>
                </a:solidFill>
              </a:rPr>
              <a:t>Образовательная программа дошкольного образования</a:t>
            </a:r>
          </a:p>
          <a:p>
            <a:pPr algn="ctr"/>
            <a:r>
              <a:rPr lang="ru-RU" sz="1600" b="1" dirty="0" smtClean="0">
                <a:solidFill>
                  <a:schemeClr val="accent5">
                    <a:lumMod val="75000"/>
                  </a:schemeClr>
                </a:solidFill>
              </a:rPr>
              <a:t>Составлен в соответствии с ФГОС ДО и ФОП ДО</a:t>
            </a:r>
            <a:endParaRPr lang="ru-RU" sz="1600" b="1" dirty="0">
              <a:solidFill>
                <a:schemeClr val="accent5">
                  <a:lumMod val="75000"/>
                </a:schemeClr>
              </a:solidFill>
            </a:endParaRPr>
          </a:p>
        </p:txBody>
      </p:sp>
    </p:spTree>
    <p:extLst>
      <p:ext uri="{BB962C8B-B14F-4D97-AF65-F5344CB8AC3E}">
        <p14:creationId xmlns:p14="http://schemas.microsoft.com/office/powerpoint/2010/main" val="553037830"/>
      </p:ext>
    </p:extLst>
  </p:cSld>
  <p:clrMapOvr>
    <a:masterClrMapping/>
  </p:clrMapOvr>
  <p:transition spd="med">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1000" y="228600"/>
            <a:ext cx="8305800" cy="369332"/>
          </a:xfrm>
          <a:prstGeom prst="rect">
            <a:avLst/>
          </a:prstGeom>
        </p:spPr>
        <p:txBody>
          <a:bodyPr wrap="square">
            <a:spAutoFit/>
          </a:bodyPr>
          <a:lstStyle/>
          <a:p>
            <a:pPr algn="ctr"/>
            <a:r>
              <a:rPr lang="ru-RU" b="1" dirty="0" smtClean="0">
                <a:solidFill>
                  <a:srgbClr val="C00000"/>
                </a:solidFill>
              </a:rPr>
              <a:t>Режим дня</a:t>
            </a:r>
            <a:endParaRPr lang="en-US" b="1" dirty="0">
              <a:solidFill>
                <a:srgbClr val="C0000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357300441"/>
              </p:ext>
            </p:extLst>
          </p:nvPr>
        </p:nvGraphicFramePr>
        <p:xfrm>
          <a:off x="609600" y="762000"/>
          <a:ext cx="7772401" cy="5423516"/>
        </p:xfrm>
        <a:graphic>
          <a:graphicData uri="http://schemas.openxmlformats.org/drawingml/2006/table">
            <a:tbl>
              <a:tblPr firstRow="1" firstCol="1" lastRow="1" lastCol="1" bandRow="1" bandCol="1">
                <a:tableStyleId>{8A107856-5554-42FB-B03E-39F5DBC370BA}</a:tableStyleId>
              </a:tblPr>
              <a:tblGrid>
                <a:gridCol w="2983899"/>
                <a:gridCol w="1259619"/>
                <a:gridCol w="1277634"/>
                <a:gridCol w="1171792"/>
                <a:gridCol w="1079457"/>
              </a:tblGrid>
              <a:tr h="196536">
                <a:tc>
                  <a:txBody>
                    <a:bodyPr/>
                    <a:lstStyle/>
                    <a:p>
                      <a:pPr marL="179070">
                        <a:spcAft>
                          <a:spcPts val="0"/>
                        </a:spcAft>
                      </a:pPr>
                      <a:r>
                        <a:rPr lang="ru-RU" sz="1100" dirty="0">
                          <a:solidFill>
                            <a:srgbClr val="002060"/>
                          </a:solidFill>
                          <a:effectLst/>
                        </a:rPr>
                        <a:t>Содержание</a:t>
                      </a:r>
                      <a:endParaRPr lang="ru-RU" sz="1100" dirty="0">
                        <a:solidFill>
                          <a:srgbClr val="002060"/>
                        </a:solidFill>
                        <a:effectLst/>
                        <a:latin typeface="Times New Roman"/>
                        <a:ea typeface="Times New Roman"/>
                      </a:endParaRPr>
                    </a:p>
                  </a:txBody>
                  <a:tcPr marL="0" marR="0" marT="0" marB="0"/>
                </a:tc>
                <a:tc>
                  <a:txBody>
                    <a:bodyPr/>
                    <a:lstStyle/>
                    <a:p>
                      <a:pPr marL="219075">
                        <a:spcAft>
                          <a:spcPts val="0"/>
                        </a:spcAft>
                      </a:pPr>
                      <a:r>
                        <a:rPr lang="ru-RU" sz="1100">
                          <a:solidFill>
                            <a:srgbClr val="002060"/>
                          </a:solidFill>
                          <a:effectLst/>
                        </a:rPr>
                        <a:t>3—4</a:t>
                      </a:r>
                      <a:r>
                        <a:rPr lang="ru-RU" sz="1100" spc="-10">
                          <a:solidFill>
                            <a:srgbClr val="002060"/>
                          </a:solidFill>
                          <a:effectLst/>
                        </a:rPr>
                        <a:t> </a:t>
                      </a:r>
                      <a:r>
                        <a:rPr lang="ru-RU" sz="1100">
                          <a:solidFill>
                            <a:srgbClr val="002060"/>
                          </a:solidFill>
                          <a:effectLst/>
                        </a:rPr>
                        <a:t>года</a:t>
                      </a:r>
                      <a:endParaRPr lang="ru-RU" sz="110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4—5</a:t>
                      </a:r>
                      <a:r>
                        <a:rPr lang="ru-RU" sz="1100" spc="-5">
                          <a:solidFill>
                            <a:srgbClr val="002060"/>
                          </a:solidFill>
                          <a:effectLst/>
                        </a:rPr>
                        <a:t> </a:t>
                      </a:r>
                      <a:r>
                        <a:rPr lang="ru-RU" sz="1100">
                          <a:solidFill>
                            <a:srgbClr val="002060"/>
                          </a:solidFill>
                          <a:effectLst/>
                        </a:rPr>
                        <a:t>лет</a:t>
                      </a:r>
                      <a:endParaRPr lang="ru-RU" sz="1100">
                        <a:solidFill>
                          <a:srgbClr val="002060"/>
                        </a:solidFill>
                        <a:effectLst/>
                        <a:latin typeface="Times New Roman"/>
                        <a:ea typeface="Times New Roman"/>
                      </a:endParaRPr>
                    </a:p>
                  </a:txBody>
                  <a:tcPr marL="0" marR="0" marT="0" marB="0"/>
                </a:tc>
                <a:tc>
                  <a:txBody>
                    <a:bodyPr/>
                    <a:lstStyle/>
                    <a:p>
                      <a:pPr marL="217170">
                        <a:spcAft>
                          <a:spcPts val="0"/>
                        </a:spcAft>
                      </a:pPr>
                      <a:r>
                        <a:rPr lang="ru-RU" sz="1100">
                          <a:solidFill>
                            <a:srgbClr val="002060"/>
                          </a:solidFill>
                          <a:effectLst/>
                        </a:rPr>
                        <a:t>5—6</a:t>
                      </a:r>
                      <a:r>
                        <a:rPr lang="ru-RU" sz="1100" spc="-5">
                          <a:solidFill>
                            <a:srgbClr val="002060"/>
                          </a:solidFill>
                          <a:effectLst/>
                        </a:rPr>
                        <a:t> </a:t>
                      </a:r>
                      <a:r>
                        <a:rPr lang="ru-RU" sz="1100">
                          <a:solidFill>
                            <a:srgbClr val="002060"/>
                          </a:solidFill>
                          <a:effectLst/>
                        </a:rPr>
                        <a:t>лет</a:t>
                      </a:r>
                      <a:endParaRPr lang="ru-RU" sz="1100">
                        <a:solidFill>
                          <a:srgbClr val="002060"/>
                        </a:solidFill>
                        <a:effectLst/>
                        <a:latin typeface="Times New Roman"/>
                        <a:ea typeface="Times New Roman"/>
                      </a:endParaRPr>
                    </a:p>
                  </a:txBody>
                  <a:tcPr marL="0" marR="0" marT="0" marB="0"/>
                </a:tc>
                <a:tc>
                  <a:txBody>
                    <a:bodyPr/>
                    <a:lstStyle/>
                    <a:p>
                      <a:pPr marL="262890">
                        <a:spcAft>
                          <a:spcPts val="0"/>
                        </a:spcAft>
                      </a:pPr>
                      <a:r>
                        <a:rPr lang="ru-RU" sz="1100">
                          <a:solidFill>
                            <a:srgbClr val="002060"/>
                          </a:solidFill>
                          <a:effectLst/>
                        </a:rPr>
                        <a:t>6—7</a:t>
                      </a:r>
                      <a:r>
                        <a:rPr lang="ru-RU" sz="1100" spc="-5">
                          <a:solidFill>
                            <a:srgbClr val="002060"/>
                          </a:solidFill>
                          <a:effectLst/>
                        </a:rPr>
                        <a:t> </a:t>
                      </a:r>
                      <a:r>
                        <a:rPr lang="ru-RU" sz="1100">
                          <a:solidFill>
                            <a:srgbClr val="002060"/>
                          </a:solidFill>
                          <a:effectLst/>
                        </a:rPr>
                        <a:t>лет</a:t>
                      </a:r>
                      <a:endParaRPr lang="ru-RU" sz="1100">
                        <a:solidFill>
                          <a:srgbClr val="002060"/>
                        </a:solidFill>
                        <a:effectLst/>
                        <a:latin typeface="Times New Roman"/>
                        <a:ea typeface="Times New Roman"/>
                      </a:endParaRPr>
                    </a:p>
                  </a:txBody>
                  <a:tcPr marL="0" marR="0" marT="0" marB="0"/>
                </a:tc>
              </a:tr>
              <a:tr h="197780">
                <a:tc gridSpan="5">
                  <a:txBody>
                    <a:bodyPr/>
                    <a:lstStyle/>
                    <a:p>
                      <a:pPr marL="2474595" marR="2470150" algn="ctr">
                        <a:spcBef>
                          <a:spcPts val="490"/>
                        </a:spcBef>
                        <a:spcAft>
                          <a:spcPts val="0"/>
                        </a:spcAft>
                      </a:pPr>
                      <a:r>
                        <a:rPr lang="ru-RU" sz="1100" dirty="0" smtClean="0">
                          <a:solidFill>
                            <a:srgbClr val="002060"/>
                          </a:solidFill>
                          <a:effectLst/>
                        </a:rPr>
                        <a:t>Холодный период</a:t>
                      </a:r>
                      <a:endParaRPr lang="ru-RU" sz="1100" dirty="0">
                        <a:solidFill>
                          <a:srgbClr val="002060"/>
                        </a:solidFill>
                        <a:effectLst/>
                        <a:latin typeface="Times New Roman"/>
                        <a:ea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98536">
                <a:tc>
                  <a:txBody>
                    <a:bodyPr/>
                    <a:lstStyle/>
                    <a:p>
                      <a:pPr marL="179070" marR="54610" algn="just">
                        <a:spcAft>
                          <a:spcPts val="0"/>
                        </a:spcAft>
                      </a:pPr>
                      <a:r>
                        <a:rPr lang="ru-RU" sz="1100" dirty="0">
                          <a:solidFill>
                            <a:srgbClr val="002060"/>
                          </a:solidFill>
                          <a:effectLst/>
                        </a:rPr>
                        <a:t>Утренний</a:t>
                      </a:r>
                      <a:r>
                        <a:rPr lang="ru-RU" sz="1100" spc="5" dirty="0">
                          <a:solidFill>
                            <a:srgbClr val="002060"/>
                          </a:solidFill>
                          <a:effectLst/>
                        </a:rPr>
                        <a:t> </a:t>
                      </a:r>
                      <a:r>
                        <a:rPr lang="ru-RU" sz="1100" dirty="0">
                          <a:solidFill>
                            <a:srgbClr val="002060"/>
                          </a:solidFill>
                          <a:effectLst/>
                        </a:rPr>
                        <a:t>прием</a:t>
                      </a:r>
                      <a:r>
                        <a:rPr lang="ru-RU" sz="1100" spc="5" dirty="0">
                          <a:solidFill>
                            <a:srgbClr val="002060"/>
                          </a:solidFill>
                          <a:effectLst/>
                        </a:rPr>
                        <a:t> </a:t>
                      </a:r>
                      <a:r>
                        <a:rPr lang="ru-RU" sz="1100" dirty="0">
                          <a:solidFill>
                            <a:srgbClr val="002060"/>
                          </a:solidFill>
                          <a:effectLst/>
                        </a:rPr>
                        <a:t>детей,</a:t>
                      </a:r>
                      <a:r>
                        <a:rPr lang="ru-RU" sz="1100" spc="5" dirty="0">
                          <a:solidFill>
                            <a:srgbClr val="002060"/>
                          </a:solidFill>
                          <a:effectLst/>
                        </a:rPr>
                        <a:t> </a:t>
                      </a:r>
                      <a:r>
                        <a:rPr lang="ru-RU" sz="1100" dirty="0">
                          <a:solidFill>
                            <a:srgbClr val="002060"/>
                          </a:solidFill>
                          <a:effectLst/>
                        </a:rPr>
                        <a:t>игры,</a:t>
                      </a:r>
                      <a:r>
                        <a:rPr lang="ru-RU" sz="1100" spc="5" dirty="0">
                          <a:solidFill>
                            <a:srgbClr val="002060"/>
                          </a:solidFill>
                          <a:effectLst/>
                        </a:rPr>
                        <a:t> </a:t>
                      </a:r>
                      <a:r>
                        <a:rPr lang="ru-RU" sz="1100" dirty="0">
                          <a:solidFill>
                            <a:srgbClr val="002060"/>
                          </a:solidFill>
                          <a:effectLst/>
                        </a:rPr>
                        <a:t>самостоятельная</a:t>
                      </a:r>
                      <a:r>
                        <a:rPr lang="ru-RU" sz="1100" spc="5" dirty="0">
                          <a:solidFill>
                            <a:srgbClr val="002060"/>
                          </a:solidFill>
                          <a:effectLst/>
                        </a:rPr>
                        <a:t> </a:t>
                      </a:r>
                      <a:r>
                        <a:rPr lang="ru-RU" sz="1100" dirty="0">
                          <a:solidFill>
                            <a:srgbClr val="002060"/>
                          </a:solidFill>
                          <a:effectLst/>
                        </a:rPr>
                        <a:t>деятельность,</a:t>
                      </a:r>
                      <a:r>
                        <a:rPr lang="ru-RU" sz="1100" spc="5" dirty="0">
                          <a:solidFill>
                            <a:srgbClr val="002060"/>
                          </a:solidFill>
                          <a:effectLst/>
                        </a:rPr>
                        <a:t> </a:t>
                      </a:r>
                      <a:r>
                        <a:rPr lang="ru-RU" sz="1100" dirty="0">
                          <a:solidFill>
                            <a:srgbClr val="002060"/>
                          </a:solidFill>
                          <a:effectLst/>
                        </a:rPr>
                        <a:t>утренняя гимнастика (не менее</a:t>
                      </a:r>
                      <a:r>
                        <a:rPr lang="ru-RU" sz="1100" spc="5" dirty="0">
                          <a:solidFill>
                            <a:srgbClr val="002060"/>
                          </a:solidFill>
                          <a:effectLst/>
                        </a:rPr>
                        <a:t> </a:t>
                      </a:r>
                      <a:r>
                        <a:rPr lang="ru-RU" sz="1100" dirty="0">
                          <a:solidFill>
                            <a:srgbClr val="002060"/>
                          </a:solidFill>
                          <a:effectLst/>
                        </a:rPr>
                        <a:t>10</a:t>
                      </a:r>
                      <a:r>
                        <a:rPr lang="ru-RU" sz="1100" spc="-5" dirty="0">
                          <a:solidFill>
                            <a:srgbClr val="002060"/>
                          </a:solidFill>
                          <a:effectLst/>
                        </a:rPr>
                        <a:t> </a:t>
                      </a:r>
                      <a:r>
                        <a:rPr lang="ru-RU" sz="1100" dirty="0">
                          <a:solidFill>
                            <a:srgbClr val="002060"/>
                          </a:solidFill>
                          <a:effectLst/>
                        </a:rPr>
                        <a:t>минут)</a:t>
                      </a:r>
                      <a:endParaRPr lang="ru-RU" sz="1100" dirty="0">
                        <a:solidFill>
                          <a:srgbClr val="002060"/>
                        </a:solidFill>
                        <a:effectLst/>
                        <a:latin typeface="Times New Roman"/>
                        <a:ea typeface="Times New Roman"/>
                      </a:endParaRPr>
                    </a:p>
                  </a:txBody>
                  <a:tcPr marL="0" marR="0" marT="0" marB="0"/>
                </a:tc>
                <a:tc>
                  <a:txBody>
                    <a:bodyPr/>
                    <a:lstStyle/>
                    <a:p>
                      <a:pPr marL="240665">
                        <a:spcAft>
                          <a:spcPts val="0"/>
                        </a:spcAft>
                      </a:pPr>
                      <a:r>
                        <a:rPr lang="ru-RU" sz="1100" dirty="0">
                          <a:solidFill>
                            <a:srgbClr val="002060"/>
                          </a:solidFill>
                          <a:effectLst/>
                        </a:rPr>
                        <a:t>6.00-7.35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6.00-7.45</a:t>
                      </a:r>
                      <a:endParaRPr lang="ru-RU" sz="1100">
                        <a:solidFill>
                          <a:srgbClr val="002060"/>
                        </a:solidFill>
                        <a:effectLst/>
                        <a:latin typeface="Times New Roman"/>
                        <a:ea typeface="Times New Roman"/>
                      </a:endParaRPr>
                    </a:p>
                  </a:txBody>
                  <a:tcPr marL="0" marR="0" marT="0" marB="0"/>
                </a:tc>
                <a:tc>
                  <a:txBody>
                    <a:bodyPr/>
                    <a:lstStyle/>
                    <a:p>
                      <a:pPr marL="201930">
                        <a:spcAft>
                          <a:spcPts val="0"/>
                        </a:spcAft>
                      </a:pPr>
                      <a:r>
                        <a:rPr lang="ru-RU" sz="1100">
                          <a:solidFill>
                            <a:srgbClr val="002060"/>
                          </a:solidFill>
                          <a:effectLst/>
                        </a:rPr>
                        <a:t>6.00-8.00</a:t>
                      </a:r>
                      <a:endParaRPr lang="ru-RU" sz="1100">
                        <a:solidFill>
                          <a:srgbClr val="002060"/>
                        </a:solidFill>
                        <a:effectLst/>
                        <a:latin typeface="Times New Roman"/>
                        <a:ea typeface="Times New Roman"/>
                      </a:endParaRPr>
                    </a:p>
                  </a:txBody>
                  <a:tcPr marL="0" marR="0" marT="0" marB="0"/>
                </a:tc>
                <a:tc>
                  <a:txBody>
                    <a:bodyPr/>
                    <a:lstStyle/>
                    <a:p>
                      <a:pPr marL="247650" algn="just">
                        <a:spcAft>
                          <a:spcPts val="0"/>
                        </a:spcAft>
                      </a:pPr>
                      <a:r>
                        <a:rPr lang="ru-RU" sz="1100" dirty="0">
                          <a:solidFill>
                            <a:srgbClr val="002060"/>
                          </a:solidFill>
                          <a:effectLst/>
                        </a:rPr>
                        <a:t>6.00-8.15</a:t>
                      </a:r>
                      <a:endParaRPr lang="ru-RU" sz="1100" dirty="0">
                        <a:solidFill>
                          <a:srgbClr val="002060"/>
                        </a:solidFill>
                        <a:effectLst/>
                        <a:latin typeface="Times New Roman"/>
                        <a:ea typeface="Times New Roman"/>
                      </a:endParaRPr>
                    </a:p>
                  </a:txBody>
                  <a:tcPr marL="0" marR="0" marT="0" marB="0"/>
                </a:tc>
              </a:tr>
              <a:tr h="140146">
                <a:tc>
                  <a:txBody>
                    <a:bodyPr/>
                    <a:lstStyle/>
                    <a:p>
                      <a:pPr marL="179070">
                        <a:spcAft>
                          <a:spcPts val="0"/>
                        </a:spcAft>
                      </a:pPr>
                      <a:r>
                        <a:rPr lang="ru-RU" sz="1100" dirty="0">
                          <a:solidFill>
                            <a:srgbClr val="002060"/>
                          </a:solidFill>
                          <a:effectLst/>
                        </a:rPr>
                        <a:t>Игры. Подготовка к завтраку. Завтрак</a:t>
                      </a:r>
                      <a:endParaRPr lang="ru-RU" sz="1100" dirty="0">
                        <a:solidFill>
                          <a:srgbClr val="002060"/>
                        </a:solidFill>
                        <a:effectLst/>
                        <a:latin typeface="Times New Roman"/>
                        <a:ea typeface="Times New Roman"/>
                      </a:endParaRPr>
                    </a:p>
                  </a:txBody>
                  <a:tcPr marL="0" marR="0" marT="0" marB="0"/>
                </a:tc>
                <a:tc>
                  <a:txBody>
                    <a:bodyPr/>
                    <a:lstStyle/>
                    <a:p>
                      <a:pPr marL="240665">
                        <a:spcAft>
                          <a:spcPts val="0"/>
                        </a:spcAft>
                      </a:pPr>
                      <a:r>
                        <a:rPr lang="ru-RU" sz="1100" dirty="0">
                          <a:solidFill>
                            <a:srgbClr val="002060"/>
                          </a:solidFill>
                          <a:effectLst/>
                        </a:rPr>
                        <a:t>7.35- 8.30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7.45-8.35</a:t>
                      </a:r>
                      <a:endParaRPr lang="ru-RU" sz="1100" dirty="0">
                        <a:solidFill>
                          <a:srgbClr val="002060"/>
                        </a:solidFill>
                        <a:effectLst/>
                        <a:latin typeface="Times New Roman"/>
                        <a:ea typeface="Times New Roman"/>
                      </a:endParaRPr>
                    </a:p>
                  </a:txBody>
                  <a:tcPr marL="0" marR="0" marT="0" marB="0"/>
                </a:tc>
                <a:tc>
                  <a:txBody>
                    <a:bodyPr/>
                    <a:lstStyle/>
                    <a:p>
                      <a:pPr marL="201930">
                        <a:spcAft>
                          <a:spcPts val="0"/>
                        </a:spcAft>
                      </a:pPr>
                      <a:r>
                        <a:rPr lang="ru-RU" sz="1100">
                          <a:solidFill>
                            <a:srgbClr val="002060"/>
                          </a:solidFill>
                          <a:effectLst/>
                        </a:rPr>
                        <a:t>8.00-8.40</a:t>
                      </a:r>
                      <a:endParaRPr lang="ru-RU" sz="1100">
                        <a:solidFill>
                          <a:srgbClr val="002060"/>
                        </a:solidFill>
                        <a:effectLst/>
                        <a:latin typeface="Times New Roman"/>
                        <a:ea typeface="Times New Roman"/>
                      </a:endParaRPr>
                    </a:p>
                  </a:txBody>
                  <a:tcPr marL="0" marR="0" marT="0" marB="0"/>
                </a:tc>
                <a:tc>
                  <a:txBody>
                    <a:bodyPr/>
                    <a:lstStyle/>
                    <a:p>
                      <a:pPr marL="247650" algn="just">
                        <a:spcAft>
                          <a:spcPts val="0"/>
                        </a:spcAft>
                      </a:pPr>
                      <a:r>
                        <a:rPr lang="ru-RU" sz="1100">
                          <a:solidFill>
                            <a:srgbClr val="002060"/>
                          </a:solidFill>
                          <a:effectLst/>
                        </a:rPr>
                        <a:t>8.15-8.50</a:t>
                      </a:r>
                      <a:endParaRPr lang="ru-RU" sz="1100">
                        <a:solidFill>
                          <a:srgbClr val="002060"/>
                        </a:solidFill>
                        <a:effectLst/>
                        <a:latin typeface="Times New Roman"/>
                        <a:ea typeface="Times New Roman"/>
                      </a:endParaRPr>
                    </a:p>
                  </a:txBody>
                  <a:tcPr marL="0" marR="0" marT="0" marB="0"/>
                </a:tc>
              </a:tr>
              <a:tr h="115683">
                <a:tc>
                  <a:txBody>
                    <a:bodyPr/>
                    <a:lstStyle/>
                    <a:p>
                      <a:pPr marL="179070">
                        <a:spcAft>
                          <a:spcPts val="0"/>
                        </a:spcAft>
                      </a:pPr>
                      <a:r>
                        <a:rPr lang="ru-RU" sz="1100" dirty="0">
                          <a:solidFill>
                            <a:srgbClr val="002060"/>
                          </a:solidFill>
                          <a:effectLst/>
                        </a:rPr>
                        <a:t>Игры,</a:t>
                      </a:r>
                      <a:r>
                        <a:rPr lang="ru-RU" sz="1100" spc="-10" dirty="0">
                          <a:solidFill>
                            <a:srgbClr val="002060"/>
                          </a:solidFill>
                          <a:effectLst/>
                        </a:rPr>
                        <a:t> </a:t>
                      </a: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a:t>
                      </a:r>
                      <a:r>
                        <a:rPr lang="ru-RU" sz="1100" spc="-5" dirty="0">
                          <a:solidFill>
                            <a:srgbClr val="002060"/>
                          </a:solidFill>
                          <a:effectLst/>
                        </a:rPr>
                        <a:t> </a:t>
                      </a:r>
                      <a:r>
                        <a:rPr lang="ru-RU" sz="1100" dirty="0">
                          <a:solidFill>
                            <a:srgbClr val="002060"/>
                          </a:solidFill>
                          <a:effectLst/>
                        </a:rPr>
                        <a:t>занятиям</a:t>
                      </a:r>
                      <a:endParaRPr lang="ru-RU" sz="1100" dirty="0">
                        <a:solidFill>
                          <a:srgbClr val="002060"/>
                        </a:solidFill>
                        <a:effectLst/>
                        <a:latin typeface="Times New Roman"/>
                        <a:ea typeface="Times New Roman"/>
                      </a:endParaRPr>
                    </a:p>
                  </a:txBody>
                  <a:tcPr marL="0" marR="0" marT="0" marB="0"/>
                </a:tc>
                <a:tc>
                  <a:txBody>
                    <a:bodyPr/>
                    <a:lstStyle/>
                    <a:p>
                      <a:pPr marL="240665">
                        <a:spcAft>
                          <a:spcPts val="0"/>
                        </a:spcAft>
                      </a:pPr>
                      <a:r>
                        <a:rPr lang="ru-RU" sz="1100" dirty="0">
                          <a:solidFill>
                            <a:srgbClr val="002060"/>
                          </a:solidFill>
                          <a:effectLst/>
                        </a:rPr>
                        <a:t>8.30-8.50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8.35-9.00</a:t>
                      </a:r>
                      <a:endParaRPr lang="ru-RU" sz="1100" dirty="0">
                        <a:solidFill>
                          <a:srgbClr val="002060"/>
                        </a:solidFill>
                        <a:effectLst/>
                        <a:latin typeface="Times New Roman"/>
                        <a:ea typeface="Times New Roman"/>
                      </a:endParaRPr>
                    </a:p>
                  </a:txBody>
                  <a:tcPr marL="0" marR="0" marT="0" marB="0"/>
                </a:tc>
                <a:tc>
                  <a:txBody>
                    <a:bodyPr/>
                    <a:lstStyle/>
                    <a:p>
                      <a:pPr marL="201930">
                        <a:spcAft>
                          <a:spcPts val="0"/>
                        </a:spcAft>
                      </a:pPr>
                      <a:r>
                        <a:rPr lang="ru-RU" sz="1100">
                          <a:solidFill>
                            <a:srgbClr val="002060"/>
                          </a:solidFill>
                          <a:effectLst/>
                        </a:rPr>
                        <a:t>8.40-9.00</a:t>
                      </a:r>
                      <a:endParaRPr lang="ru-RU" sz="1100">
                        <a:solidFill>
                          <a:srgbClr val="002060"/>
                        </a:solidFill>
                        <a:effectLst/>
                        <a:latin typeface="Times New Roman"/>
                        <a:ea typeface="Times New Roman"/>
                      </a:endParaRPr>
                    </a:p>
                  </a:txBody>
                  <a:tcPr marL="0" marR="0" marT="0" marB="0"/>
                </a:tc>
                <a:tc>
                  <a:txBody>
                    <a:bodyPr/>
                    <a:lstStyle/>
                    <a:p>
                      <a:pPr marL="5715" algn="just">
                        <a:spcAft>
                          <a:spcPts val="0"/>
                        </a:spcAft>
                      </a:pPr>
                      <a:r>
                        <a:rPr lang="ru-RU" sz="1100" dirty="0">
                          <a:solidFill>
                            <a:srgbClr val="002060"/>
                          </a:solidFill>
                          <a:effectLst/>
                        </a:rPr>
                        <a:t>8.50-9.00</a:t>
                      </a:r>
                      <a:endParaRPr lang="ru-RU" sz="1100" dirty="0">
                        <a:solidFill>
                          <a:srgbClr val="002060"/>
                        </a:solidFill>
                        <a:effectLst/>
                        <a:latin typeface="Times New Roman"/>
                        <a:ea typeface="Times New Roman"/>
                      </a:endParaRPr>
                    </a:p>
                  </a:txBody>
                  <a:tcPr marL="0" marR="0" marT="0" marB="0"/>
                </a:tc>
              </a:tr>
              <a:tr h="298536">
                <a:tc>
                  <a:txBody>
                    <a:bodyPr/>
                    <a:lstStyle/>
                    <a:p>
                      <a:pPr marL="179070" marR="54610" algn="just">
                        <a:spcAft>
                          <a:spcPts val="0"/>
                        </a:spcAft>
                      </a:pPr>
                      <a:r>
                        <a:rPr lang="ru-RU" sz="1100" dirty="0">
                          <a:solidFill>
                            <a:srgbClr val="002060"/>
                          </a:solidFill>
                          <a:effectLst/>
                        </a:rPr>
                        <a:t>Занятия (включая гимнастику в</a:t>
                      </a:r>
                      <a:r>
                        <a:rPr lang="ru-RU" sz="1100" spc="5" dirty="0">
                          <a:solidFill>
                            <a:srgbClr val="002060"/>
                          </a:solidFill>
                          <a:effectLst/>
                        </a:rPr>
                        <a:t> </a:t>
                      </a:r>
                      <a:r>
                        <a:rPr lang="ru-RU" sz="1100" dirty="0">
                          <a:solidFill>
                            <a:srgbClr val="002060"/>
                          </a:solidFill>
                          <a:effectLst/>
                        </a:rPr>
                        <a:t>процессе</a:t>
                      </a:r>
                      <a:r>
                        <a:rPr lang="ru-RU" sz="1100" spc="5" dirty="0">
                          <a:solidFill>
                            <a:srgbClr val="002060"/>
                          </a:solidFill>
                          <a:effectLst/>
                        </a:rPr>
                        <a:t> </a:t>
                      </a:r>
                      <a:r>
                        <a:rPr lang="ru-RU" sz="1100" dirty="0">
                          <a:solidFill>
                            <a:srgbClr val="002060"/>
                          </a:solidFill>
                          <a:effectLst/>
                        </a:rPr>
                        <a:t>занятия</a:t>
                      </a:r>
                      <a:r>
                        <a:rPr lang="ru-RU" sz="1100" spc="5" dirty="0">
                          <a:solidFill>
                            <a:srgbClr val="002060"/>
                          </a:solidFill>
                          <a:effectLst/>
                        </a:rPr>
                        <a:t> </a:t>
                      </a:r>
                      <a:r>
                        <a:rPr lang="ru-RU" sz="1100" dirty="0">
                          <a:solidFill>
                            <a:srgbClr val="002060"/>
                          </a:solidFill>
                          <a:effectLst/>
                        </a:rPr>
                        <a:t>-2</a:t>
                      </a:r>
                      <a:r>
                        <a:rPr lang="ru-RU" sz="1100" spc="5" dirty="0">
                          <a:solidFill>
                            <a:srgbClr val="002060"/>
                          </a:solidFill>
                          <a:effectLst/>
                        </a:rPr>
                        <a:t> </a:t>
                      </a:r>
                      <a:r>
                        <a:rPr lang="ru-RU" sz="1100" dirty="0">
                          <a:solidFill>
                            <a:srgbClr val="002060"/>
                          </a:solidFill>
                          <a:effectLst/>
                        </a:rPr>
                        <a:t>минуты,</a:t>
                      </a:r>
                      <a:r>
                        <a:rPr lang="ru-RU" sz="1100" spc="5" dirty="0">
                          <a:solidFill>
                            <a:srgbClr val="002060"/>
                          </a:solidFill>
                          <a:effectLst/>
                        </a:rPr>
                        <a:t> </a:t>
                      </a:r>
                      <a:r>
                        <a:rPr lang="ru-RU" sz="1100" dirty="0">
                          <a:solidFill>
                            <a:srgbClr val="002060"/>
                          </a:solidFill>
                          <a:effectLst/>
                        </a:rPr>
                        <a:t>перерывы между занятиями, не</a:t>
                      </a:r>
                      <a:r>
                        <a:rPr lang="ru-RU" sz="1100" spc="5" dirty="0">
                          <a:solidFill>
                            <a:srgbClr val="002060"/>
                          </a:solidFill>
                          <a:effectLst/>
                        </a:rPr>
                        <a:t> </a:t>
                      </a:r>
                      <a:r>
                        <a:rPr lang="ru-RU" sz="1100" dirty="0">
                          <a:solidFill>
                            <a:srgbClr val="002060"/>
                          </a:solidFill>
                          <a:effectLst/>
                        </a:rPr>
                        <a:t>менее</a:t>
                      </a:r>
                      <a:r>
                        <a:rPr lang="ru-RU" sz="1100" spc="-10" dirty="0">
                          <a:solidFill>
                            <a:srgbClr val="002060"/>
                          </a:solidFill>
                          <a:effectLst/>
                        </a:rPr>
                        <a:t> </a:t>
                      </a:r>
                      <a:r>
                        <a:rPr lang="ru-RU" sz="1100" dirty="0">
                          <a:solidFill>
                            <a:srgbClr val="002060"/>
                          </a:solidFill>
                          <a:effectLst/>
                        </a:rPr>
                        <a:t>10 минут)</a:t>
                      </a:r>
                      <a:endParaRPr lang="ru-RU" sz="1100" dirty="0">
                        <a:solidFill>
                          <a:srgbClr val="002060"/>
                        </a:solidFill>
                        <a:effectLst/>
                        <a:latin typeface="Times New Roman"/>
                        <a:ea typeface="Times New Roman"/>
                      </a:endParaRPr>
                    </a:p>
                  </a:txBody>
                  <a:tcPr marL="0" marR="0" marT="0" marB="0"/>
                </a:tc>
                <a:tc>
                  <a:txBody>
                    <a:bodyPr/>
                    <a:lstStyle/>
                    <a:p>
                      <a:pPr marL="179070" marR="194945" algn="r">
                        <a:spcAft>
                          <a:spcPts val="0"/>
                        </a:spcAft>
                      </a:pPr>
                      <a:r>
                        <a:rPr lang="ru-RU" sz="1100" dirty="0">
                          <a:solidFill>
                            <a:srgbClr val="002060"/>
                          </a:solidFill>
                          <a:effectLst/>
                        </a:rPr>
                        <a:t>8.50-9.45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9.00-10.00</a:t>
                      </a:r>
                      <a:endParaRPr lang="ru-RU" sz="1100" dirty="0">
                        <a:solidFill>
                          <a:srgbClr val="002060"/>
                        </a:solidFill>
                        <a:effectLst/>
                        <a:latin typeface="Times New Roman"/>
                        <a:ea typeface="Times New Roman"/>
                      </a:endParaRPr>
                    </a:p>
                  </a:txBody>
                  <a:tcPr marL="0" marR="0" marT="0" marB="0"/>
                </a:tc>
                <a:tc>
                  <a:txBody>
                    <a:bodyPr/>
                    <a:lstStyle/>
                    <a:p>
                      <a:pPr marL="179070" marR="158750" algn="r">
                        <a:spcAft>
                          <a:spcPts val="0"/>
                        </a:spcAft>
                      </a:pPr>
                      <a:r>
                        <a:rPr lang="ru-RU" sz="1100">
                          <a:solidFill>
                            <a:srgbClr val="002060"/>
                          </a:solidFill>
                          <a:effectLst/>
                        </a:rPr>
                        <a:t>9.00-10.15</a:t>
                      </a:r>
                      <a:endParaRPr lang="ru-RU" sz="1100">
                        <a:solidFill>
                          <a:srgbClr val="002060"/>
                        </a:solidFill>
                        <a:effectLst/>
                        <a:latin typeface="Times New Roman"/>
                        <a:ea typeface="Times New Roman"/>
                      </a:endParaRPr>
                    </a:p>
                  </a:txBody>
                  <a:tcPr marL="0" marR="0" marT="0" marB="0"/>
                </a:tc>
                <a:tc>
                  <a:txBody>
                    <a:bodyPr/>
                    <a:lstStyle/>
                    <a:p>
                      <a:pPr marL="179070" marR="203200" algn="just">
                        <a:spcAft>
                          <a:spcPts val="0"/>
                        </a:spcAft>
                      </a:pPr>
                      <a:r>
                        <a:rPr lang="ru-RU" sz="1100" dirty="0" smtClean="0">
                          <a:solidFill>
                            <a:srgbClr val="002060"/>
                          </a:solidFill>
                          <a:effectLst/>
                        </a:rPr>
                        <a:t>9.00-10.45</a:t>
                      </a:r>
                      <a:endParaRPr lang="ru-RU" sz="1100" dirty="0">
                        <a:solidFill>
                          <a:srgbClr val="002060"/>
                        </a:solidFill>
                        <a:effectLst/>
                        <a:latin typeface="Times New Roman"/>
                        <a:ea typeface="Times New Roman"/>
                      </a:endParaRPr>
                    </a:p>
                  </a:txBody>
                  <a:tcPr marL="0" marR="0" marT="0" marB="0"/>
                </a:tc>
              </a:tr>
              <a:tr h="199024">
                <a:tc>
                  <a:txBody>
                    <a:bodyPr/>
                    <a:lstStyle/>
                    <a:p>
                      <a:pPr marL="179070" marR="55245" algn="just">
                        <a:spcBef>
                          <a:spcPts val="450"/>
                        </a:spcBef>
                        <a:spcAft>
                          <a:spcPts val="0"/>
                        </a:spcAft>
                      </a:pP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a:t>
                      </a:r>
                      <a:r>
                        <a:rPr lang="ru-RU" sz="1100" spc="5" dirty="0">
                          <a:solidFill>
                            <a:srgbClr val="002060"/>
                          </a:solidFill>
                          <a:effectLst/>
                        </a:rPr>
                        <a:t> </a:t>
                      </a:r>
                      <a:r>
                        <a:rPr lang="ru-RU" sz="1100" dirty="0">
                          <a:solidFill>
                            <a:srgbClr val="002060"/>
                          </a:solidFill>
                          <a:effectLst/>
                        </a:rPr>
                        <a:t>прогулке,</a:t>
                      </a:r>
                      <a:r>
                        <a:rPr lang="ru-RU" sz="1100" spc="5" dirty="0">
                          <a:solidFill>
                            <a:srgbClr val="002060"/>
                          </a:solidFill>
                          <a:effectLst/>
                        </a:rPr>
                        <a:t> </a:t>
                      </a:r>
                      <a:r>
                        <a:rPr lang="ru-RU" sz="1100" dirty="0">
                          <a:solidFill>
                            <a:srgbClr val="002060"/>
                          </a:solidFill>
                          <a:effectLst/>
                        </a:rPr>
                        <a:t>прогулка</a:t>
                      </a:r>
                      <a:endParaRPr lang="ru-RU" sz="1100" dirty="0">
                        <a:solidFill>
                          <a:srgbClr val="002060"/>
                        </a:solidFill>
                        <a:effectLst/>
                        <a:latin typeface="Times New Roman"/>
                        <a:ea typeface="Times New Roman"/>
                      </a:endParaRPr>
                    </a:p>
                  </a:txBody>
                  <a:tcPr marL="0" marR="0" marT="0" marB="0"/>
                </a:tc>
                <a:tc>
                  <a:txBody>
                    <a:bodyPr/>
                    <a:lstStyle/>
                    <a:p>
                      <a:pPr marL="179070" marR="142875" algn="r">
                        <a:spcBef>
                          <a:spcPts val="450"/>
                        </a:spcBef>
                        <a:spcAft>
                          <a:spcPts val="0"/>
                        </a:spcAft>
                      </a:pPr>
                      <a:r>
                        <a:rPr lang="ru-RU" sz="1100">
                          <a:solidFill>
                            <a:srgbClr val="002060"/>
                          </a:solidFill>
                          <a:effectLst/>
                        </a:rPr>
                        <a:t>9.45–11.00</a:t>
                      </a:r>
                      <a:endParaRPr lang="ru-RU" sz="1100">
                        <a:solidFill>
                          <a:srgbClr val="002060"/>
                        </a:solidFill>
                        <a:effectLst/>
                        <a:latin typeface="Times New Roman"/>
                        <a:ea typeface="Times New Roman"/>
                      </a:endParaRPr>
                    </a:p>
                  </a:txBody>
                  <a:tcPr marL="0" marR="0" marT="0" marB="0"/>
                </a:tc>
                <a:tc>
                  <a:txBody>
                    <a:bodyPr/>
                    <a:lstStyle/>
                    <a:p>
                      <a:pPr marL="147320" marR="139700" algn="ctr">
                        <a:spcBef>
                          <a:spcPts val="450"/>
                        </a:spcBef>
                        <a:spcAft>
                          <a:spcPts val="0"/>
                        </a:spcAft>
                      </a:pPr>
                      <a:r>
                        <a:rPr lang="ru-RU" sz="1100" dirty="0">
                          <a:solidFill>
                            <a:srgbClr val="002060"/>
                          </a:solidFill>
                          <a:effectLst/>
                        </a:rPr>
                        <a:t>10.00-11.25</a:t>
                      </a:r>
                      <a:endParaRPr lang="ru-RU" sz="1100" dirty="0">
                        <a:solidFill>
                          <a:srgbClr val="002060"/>
                        </a:solidFill>
                        <a:effectLst/>
                        <a:latin typeface="Times New Roman"/>
                        <a:ea typeface="Times New Roman"/>
                      </a:endParaRPr>
                    </a:p>
                  </a:txBody>
                  <a:tcPr marL="0" marR="0" marT="0" marB="0"/>
                </a:tc>
                <a:tc>
                  <a:txBody>
                    <a:bodyPr/>
                    <a:lstStyle/>
                    <a:p>
                      <a:pPr marL="179070" marR="120650" algn="r">
                        <a:spcBef>
                          <a:spcPts val="450"/>
                        </a:spcBef>
                        <a:spcAft>
                          <a:spcPts val="0"/>
                        </a:spcAft>
                      </a:pPr>
                      <a:r>
                        <a:rPr lang="ru-RU" sz="1100">
                          <a:solidFill>
                            <a:srgbClr val="002060"/>
                          </a:solidFill>
                          <a:effectLst/>
                        </a:rPr>
                        <a:t>10.15-12.00</a:t>
                      </a:r>
                      <a:endParaRPr lang="ru-RU" sz="1100">
                        <a:solidFill>
                          <a:srgbClr val="002060"/>
                        </a:solidFill>
                        <a:effectLst/>
                        <a:latin typeface="Times New Roman"/>
                        <a:ea typeface="Times New Roman"/>
                      </a:endParaRPr>
                    </a:p>
                  </a:txBody>
                  <a:tcPr marL="0" marR="0" marT="0" marB="0"/>
                </a:tc>
                <a:tc>
                  <a:txBody>
                    <a:bodyPr/>
                    <a:lstStyle/>
                    <a:p>
                      <a:pPr marL="179070" marR="165100" algn="just">
                        <a:spcBef>
                          <a:spcPts val="450"/>
                        </a:spcBef>
                        <a:spcAft>
                          <a:spcPts val="0"/>
                        </a:spcAft>
                      </a:pPr>
                      <a:r>
                        <a:rPr lang="ru-RU" sz="1100" dirty="0">
                          <a:solidFill>
                            <a:srgbClr val="002060"/>
                          </a:solidFill>
                          <a:effectLst/>
                        </a:rPr>
                        <a:t>10.45-12.05</a:t>
                      </a:r>
                      <a:endParaRPr lang="ru-RU" sz="1100" dirty="0">
                        <a:solidFill>
                          <a:srgbClr val="002060"/>
                        </a:solidFill>
                        <a:effectLst/>
                        <a:latin typeface="Times New Roman"/>
                        <a:ea typeface="Times New Roman"/>
                      </a:endParaRPr>
                    </a:p>
                  </a:txBody>
                  <a:tcPr marL="0" marR="0" marT="0" marB="0"/>
                </a:tc>
              </a:tr>
              <a:tr h="199024">
                <a:tc>
                  <a:txBody>
                    <a:bodyPr/>
                    <a:lstStyle/>
                    <a:p>
                      <a:pPr marL="179070">
                        <a:spcAft>
                          <a:spcPts val="0"/>
                        </a:spcAft>
                      </a:pPr>
                      <a:r>
                        <a:rPr lang="ru-RU" sz="1100" dirty="0">
                          <a:solidFill>
                            <a:srgbClr val="002060"/>
                          </a:solidFill>
                          <a:effectLst/>
                        </a:rPr>
                        <a:t>Второй</a:t>
                      </a:r>
                      <a:r>
                        <a:rPr lang="ru-RU" sz="1100" spc="-15" dirty="0">
                          <a:solidFill>
                            <a:srgbClr val="002060"/>
                          </a:solidFill>
                          <a:effectLst/>
                        </a:rPr>
                        <a:t> </a:t>
                      </a:r>
                      <a:r>
                        <a:rPr lang="ru-RU" sz="1100" dirty="0">
                          <a:solidFill>
                            <a:srgbClr val="002060"/>
                          </a:solidFill>
                          <a:effectLst/>
                        </a:rPr>
                        <a:t>завтрак</a:t>
                      </a:r>
                      <a:endParaRPr lang="ru-RU" sz="1100" dirty="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dirty="0">
                          <a:solidFill>
                            <a:srgbClr val="002060"/>
                          </a:solidFill>
                          <a:effectLst/>
                        </a:rPr>
                        <a:t>9.45-9.50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9.55-10.00</a:t>
                      </a:r>
                      <a:endParaRPr lang="ru-RU" sz="1100">
                        <a:solidFill>
                          <a:srgbClr val="002060"/>
                        </a:solidFill>
                        <a:effectLst/>
                        <a:latin typeface="Times New Roman"/>
                        <a:ea typeface="Times New Roman"/>
                      </a:endParaRPr>
                    </a:p>
                  </a:txBody>
                  <a:tcPr marL="0" marR="0" marT="0" marB="0"/>
                </a:tc>
                <a:tc>
                  <a:txBody>
                    <a:bodyPr/>
                    <a:lstStyle/>
                    <a:p>
                      <a:pPr marL="179070" marR="120650" algn="r">
                        <a:spcAft>
                          <a:spcPts val="0"/>
                        </a:spcAft>
                      </a:pPr>
                      <a:r>
                        <a:rPr lang="ru-RU" sz="1100" dirty="0">
                          <a:solidFill>
                            <a:srgbClr val="002060"/>
                          </a:solidFill>
                          <a:effectLst/>
                        </a:rPr>
                        <a:t>10.00-10.05</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Aft>
                          <a:spcPts val="0"/>
                        </a:spcAft>
                      </a:pPr>
                      <a:r>
                        <a:rPr lang="ru-RU" sz="1100" dirty="0">
                          <a:solidFill>
                            <a:srgbClr val="002060"/>
                          </a:solidFill>
                          <a:effectLst/>
                        </a:rPr>
                        <a:t>10.00-10.05</a:t>
                      </a:r>
                      <a:endParaRPr lang="ru-RU" sz="1100" dirty="0">
                        <a:solidFill>
                          <a:srgbClr val="002060"/>
                        </a:solidFill>
                        <a:effectLst/>
                        <a:latin typeface="Times New Roman"/>
                        <a:ea typeface="Times New Roman"/>
                      </a:endParaRPr>
                    </a:p>
                  </a:txBody>
                  <a:tcPr marL="0" marR="0" marT="0" marB="0"/>
                </a:tc>
              </a:tr>
              <a:tr h="199024">
                <a:tc>
                  <a:txBody>
                    <a:bodyPr/>
                    <a:lstStyle/>
                    <a:p>
                      <a:pPr marL="179070">
                        <a:spcAft>
                          <a:spcPts val="0"/>
                        </a:spcAft>
                      </a:pPr>
                      <a:r>
                        <a:rPr lang="ru-RU" sz="1100" dirty="0">
                          <a:solidFill>
                            <a:srgbClr val="002060"/>
                          </a:solidFill>
                          <a:effectLst/>
                        </a:rPr>
                        <a:t>Возвращение</a:t>
                      </a:r>
                      <a:r>
                        <a:rPr lang="ru-RU" sz="1100" spc="5" dirty="0">
                          <a:solidFill>
                            <a:srgbClr val="002060"/>
                          </a:solidFill>
                          <a:effectLst/>
                        </a:rPr>
                        <a:t> </a:t>
                      </a:r>
                      <a:r>
                        <a:rPr lang="ru-RU" sz="1100" dirty="0">
                          <a:solidFill>
                            <a:srgbClr val="002060"/>
                          </a:solidFill>
                          <a:effectLst/>
                        </a:rPr>
                        <a:t>с</a:t>
                      </a:r>
                      <a:r>
                        <a:rPr lang="ru-RU" sz="1100" spc="5" dirty="0">
                          <a:solidFill>
                            <a:srgbClr val="002060"/>
                          </a:solidFill>
                          <a:effectLst/>
                        </a:rPr>
                        <a:t> </a:t>
                      </a:r>
                      <a:r>
                        <a:rPr lang="ru-RU" sz="1100" dirty="0">
                          <a:solidFill>
                            <a:srgbClr val="002060"/>
                          </a:solidFill>
                          <a:effectLst/>
                        </a:rPr>
                        <a:t>прогулки Подготовка к обеду.</a:t>
                      </a:r>
                      <a:endParaRPr lang="ru-RU" sz="1100" dirty="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a:solidFill>
                            <a:srgbClr val="002060"/>
                          </a:solidFill>
                          <a:effectLst/>
                        </a:rPr>
                        <a:t>11.00-12.00</a:t>
                      </a:r>
                      <a:endParaRPr lang="ru-RU" sz="110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11.25-11.55</a:t>
                      </a:r>
                      <a:endParaRPr lang="ru-RU" sz="1100">
                        <a:solidFill>
                          <a:srgbClr val="002060"/>
                        </a:solidFill>
                        <a:effectLst/>
                        <a:latin typeface="Times New Roman"/>
                        <a:ea typeface="Times New Roman"/>
                      </a:endParaRPr>
                    </a:p>
                  </a:txBody>
                  <a:tcPr marL="0" marR="0" marT="0" marB="0"/>
                </a:tc>
                <a:tc>
                  <a:txBody>
                    <a:bodyPr/>
                    <a:lstStyle/>
                    <a:p>
                      <a:pPr marL="179070" marR="120650" algn="r">
                        <a:spcAft>
                          <a:spcPts val="0"/>
                        </a:spcAft>
                      </a:pPr>
                      <a:r>
                        <a:rPr lang="ru-RU" sz="1100" dirty="0">
                          <a:solidFill>
                            <a:srgbClr val="002060"/>
                          </a:solidFill>
                          <a:effectLst/>
                        </a:rPr>
                        <a:t>12.00-12.30</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Aft>
                          <a:spcPts val="0"/>
                        </a:spcAft>
                      </a:pPr>
                      <a:r>
                        <a:rPr lang="ru-RU" sz="1100" dirty="0">
                          <a:solidFill>
                            <a:srgbClr val="002060"/>
                          </a:solidFill>
                          <a:effectLst/>
                        </a:rPr>
                        <a:t>12.05-12.30</a:t>
                      </a:r>
                      <a:endParaRPr lang="ru-RU" sz="1100" dirty="0">
                        <a:solidFill>
                          <a:srgbClr val="002060"/>
                        </a:solidFill>
                        <a:effectLst/>
                        <a:latin typeface="Times New Roman"/>
                        <a:ea typeface="Times New Roman"/>
                      </a:endParaRPr>
                    </a:p>
                  </a:txBody>
                  <a:tcPr marL="0" marR="0" marT="0" marB="0"/>
                </a:tc>
              </a:tr>
              <a:tr h="199024">
                <a:tc>
                  <a:txBody>
                    <a:bodyPr/>
                    <a:lstStyle/>
                    <a:p>
                      <a:pPr marL="179070">
                        <a:spcAft>
                          <a:spcPts val="0"/>
                        </a:spcAft>
                      </a:pPr>
                      <a:r>
                        <a:rPr lang="ru-RU" sz="1100" dirty="0">
                          <a:solidFill>
                            <a:srgbClr val="002060"/>
                          </a:solidFill>
                          <a:effectLst/>
                        </a:rPr>
                        <a:t>Обед</a:t>
                      </a:r>
                      <a:endParaRPr lang="ru-RU" sz="1100" dirty="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dirty="0">
                          <a:solidFill>
                            <a:srgbClr val="002060"/>
                          </a:solidFill>
                          <a:effectLst/>
                        </a:rPr>
                        <a:t> </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11.55-12.30</a:t>
                      </a:r>
                      <a:endParaRPr lang="ru-RU" sz="1100">
                        <a:solidFill>
                          <a:srgbClr val="002060"/>
                        </a:solidFill>
                        <a:effectLst/>
                        <a:latin typeface="Times New Roman"/>
                        <a:ea typeface="Times New Roman"/>
                      </a:endParaRPr>
                    </a:p>
                  </a:txBody>
                  <a:tcPr marL="0" marR="0" marT="0" marB="0"/>
                </a:tc>
                <a:tc>
                  <a:txBody>
                    <a:bodyPr/>
                    <a:lstStyle/>
                    <a:p>
                      <a:pPr marL="179070" marR="120650" algn="r">
                        <a:spcAft>
                          <a:spcPts val="0"/>
                        </a:spcAft>
                      </a:pPr>
                      <a:r>
                        <a:rPr lang="ru-RU" sz="1100" dirty="0">
                          <a:solidFill>
                            <a:srgbClr val="002060"/>
                          </a:solidFill>
                          <a:effectLst/>
                        </a:rPr>
                        <a:t>12.00-12.30</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Aft>
                          <a:spcPts val="0"/>
                        </a:spcAft>
                      </a:pPr>
                      <a:r>
                        <a:rPr lang="ru-RU" sz="1100" dirty="0">
                          <a:solidFill>
                            <a:srgbClr val="002060"/>
                          </a:solidFill>
                          <a:effectLst/>
                        </a:rPr>
                        <a:t>12.30-12.50</a:t>
                      </a:r>
                      <a:endParaRPr lang="ru-RU" sz="1100" dirty="0">
                        <a:solidFill>
                          <a:srgbClr val="002060"/>
                        </a:solidFill>
                        <a:effectLst/>
                        <a:latin typeface="Times New Roman"/>
                        <a:ea typeface="Times New Roman"/>
                      </a:endParaRPr>
                    </a:p>
                  </a:txBody>
                  <a:tcPr marL="0" marR="0" marT="0" marB="0"/>
                </a:tc>
              </a:tr>
              <a:tr h="265365">
                <a:tc>
                  <a:txBody>
                    <a:bodyPr/>
                    <a:lstStyle/>
                    <a:p>
                      <a:pPr marL="179070" marR="55880" algn="just">
                        <a:spcBef>
                          <a:spcPts val="450"/>
                        </a:spcBef>
                        <a:spcAft>
                          <a:spcPts val="0"/>
                        </a:spcAft>
                      </a:pP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ко</a:t>
                      </a:r>
                      <a:r>
                        <a:rPr lang="ru-RU" sz="1100" spc="5" dirty="0">
                          <a:solidFill>
                            <a:srgbClr val="002060"/>
                          </a:solidFill>
                          <a:effectLst/>
                        </a:rPr>
                        <a:t> </a:t>
                      </a:r>
                      <a:r>
                        <a:rPr lang="ru-RU" sz="1100" dirty="0">
                          <a:solidFill>
                            <a:srgbClr val="002060"/>
                          </a:solidFill>
                          <a:effectLst/>
                        </a:rPr>
                        <a:t>сну,</a:t>
                      </a:r>
                      <a:r>
                        <a:rPr lang="ru-RU" sz="1100" spc="5" dirty="0">
                          <a:solidFill>
                            <a:srgbClr val="002060"/>
                          </a:solidFill>
                          <a:effectLst/>
                        </a:rPr>
                        <a:t> </a:t>
                      </a:r>
                      <a:r>
                        <a:rPr lang="ru-RU" sz="1100" dirty="0">
                          <a:solidFill>
                            <a:srgbClr val="002060"/>
                          </a:solidFill>
                          <a:effectLst/>
                        </a:rPr>
                        <a:t>сон,</a:t>
                      </a:r>
                      <a:r>
                        <a:rPr lang="ru-RU" sz="1100" spc="-285" dirty="0">
                          <a:solidFill>
                            <a:srgbClr val="002060"/>
                          </a:solidFill>
                          <a:effectLst/>
                        </a:rPr>
                        <a:t> </a:t>
                      </a:r>
                      <a:r>
                        <a:rPr lang="ru-RU" sz="1100" dirty="0">
                          <a:solidFill>
                            <a:srgbClr val="002060"/>
                          </a:solidFill>
                          <a:effectLst/>
                        </a:rPr>
                        <a:t>постепенный</a:t>
                      </a:r>
                      <a:r>
                        <a:rPr lang="ru-RU" sz="1100" spc="5" dirty="0">
                          <a:solidFill>
                            <a:srgbClr val="002060"/>
                          </a:solidFill>
                          <a:effectLst/>
                        </a:rPr>
                        <a:t> </a:t>
                      </a:r>
                      <a:r>
                        <a:rPr lang="ru-RU" sz="1100" dirty="0">
                          <a:solidFill>
                            <a:srgbClr val="002060"/>
                          </a:solidFill>
                          <a:effectLst/>
                        </a:rPr>
                        <a:t>подъем</a:t>
                      </a:r>
                      <a:r>
                        <a:rPr lang="ru-RU" sz="1100" spc="5" dirty="0">
                          <a:solidFill>
                            <a:srgbClr val="002060"/>
                          </a:solidFill>
                          <a:effectLst/>
                        </a:rPr>
                        <a:t> </a:t>
                      </a:r>
                      <a:r>
                        <a:rPr lang="ru-RU" sz="1100" dirty="0">
                          <a:solidFill>
                            <a:srgbClr val="002060"/>
                          </a:solidFill>
                          <a:effectLst/>
                        </a:rPr>
                        <a:t>детей.</a:t>
                      </a:r>
                      <a:r>
                        <a:rPr lang="ru-RU" sz="1100" spc="-285" dirty="0">
                          <a:solidFill>
                            <a:srgbClr val="002060"/>
                          </a:solidFill>
                          <a:effectLst/>
                        </a:rPr>
                        <a:t> </a:t>
                      </a:r>
                      <a:endParaRPr lang="ru-RU" sz="1100" dirty="0">
                        <a:solidFill>
                          <a:srgbClr val="002060"/>
                        </a:solidFill>
                        <a:effectLst/>
                        <a:latin typeface="Times New Roman"/>
                        <a:ea typeface="Times New Roman"/>
                      </a:endParaRPr>
                    </a:p>
                  </a:txBody>
                  <a:tcPr marL="0" marR="0" marT="0" marB="0"/>
                </a:tc>
                <a:tc>
                  <a:txBody>
                    <a:bodyPr/>
                    <a:lstStyle/>
                    <a:p>
                      <a:pPr marL="179070" marR="156845" algn="r">
                        <a:spcBef>
                          <a:spcPts val="450"/>
                        </a:spcBef>
                        <a:spcAft>
                          <a:spcPts val="0"/>
                        </a:spcAft>
                      </a:pPr>
                      <a:r>
                        <a:rPr lang="ru-RU" sz="1100" dirty="0">
                          <a:solidFill>
                            <a:srgbClr val="002060"/>
                          </a:solidFill>
                          <a:effectLst/>
                        </a:rPr>
                        <a:t>12.00-15.00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Bef>
                          <a:spcPts val="450"/>
                        </a:spcBef>
                        <a:spcAft>
                          <a:spcPts val="0"/>
                        </a:spcAft>
                      </a:pPr>
                      <a:r>
                        <a:rPr lang="ru-RU" sz="1100">
                          <a:solidFill>
                            <a:srgbClr val="002060"/>
                          </a:solidFill>
                          <a:effectLst/>
                        </a:rPr>
                        <a:t>12.30-15.00</a:t>
                      </a:r>
                      <a:endParaRPr lang="ru-RU" sz="1100">
                        <a:solidFill>
                          <a:srgbClr val="002060"/>
                        </a:solidFill>
                        <a:effectLst/>
                        <a:latin typeface="Times New Roman"/>
                        <a:ea typeface="Times New Roman"/>
                      </a:endParaRPr>
                    </a:p>
                  </a:txBody>
                  <a:tcPr marL="0" marR="0" marT="0" marB="0"/>
                </a:tc>
                <a:tc>
                  <a:txBody>
                    <a:bodyPr/>
                    <a:lstStyle/>
                    <a:p>
                      <a:pPr marL="179070" marR="120650" algn="r">
                        <a:spcBef>
                          <a:spcPts val="450"/>
                        </a:spcBef>
                        <a:spcAft>
                          <a:spcPts val="0"/>
                        </a:spcAft>
                      </a:pPr>
                      <a:r>
                        <a:rPr lang="ru-RU" sz="1100" dirty="0">
                          <a:solidFill>
                            <a:srgbClr val="002060"/>
                          </a:solidFill>
                          <a:effectLst/>
                        </a:rPr>
                        <a:t>12.30-15.00</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Bef>
                          <a:spcPts val="450"/>
                        </a:spcBef>
                        <a:spcAft>
                          <a:spcPts val="0"/>
                        </a:spcAft>
                      </a:pPr>
                      <a:r>
                        <a:rPr lang="ru-RU" sz="1100" dirty="0">
                          <a:solidFill>
                            <a:srgbClr val="002060"/>
                          </a:solidFill>
                          <a:effectLst/>
                        </a:rPr>
                        <a:t>12.50-15.20</a:t>
                      </a:r>
                      <a:endParaRPr lang="ru-RU" sz="1100" dirty="0">
                        <a:solidFill>
                          <a:srgbClr val="002060"/>
                        </a:solidFill>
                        <a:effectLst/>
                        <a:latin typeface="Times New Roman"/>
                        <a:ea typeface="Times New Roman"/>
                      </a:endParaRPr>
                    </a:p>
                  </a:txBody>
                  <a:tcPr marL="0" marR="0" marT="0" marB="0"/>
                </a:tc>
              </a:tr>
              <a:tr h="137243">
                <a:tc>
                  <a:txBody>
                    <a:bodyPr/>
                    <a:lstStyle/>
                    <a:p>
                      <a:pPr marL="179070">
                        <a:spcAft>
                          <a:spcPts val="0"/>
                        </a:spcAft>
                      </a:pPr>
                      <a:r>
                        <a:rPr lang="ru-RU" sz="1100" dirty="0">
                          <a:solidFill>
                            <a:srgbClr val="002060"/>
                          </a:solidFill>
                          <a:effectLst/>
                        </a:rPr>
                        <a:t>Закаливающие</a:t>
                      </a:r>
                      <a:r>
                        <a:rPr lang="ru-RU" sz="1100" spc="-10" dirty="0">
                          <a:solidFill>
                            <a:srgbClr val="002060"/>
                          </a:solidFill>
                          <a:effectLst/>
                        </a:rPr>
                        <a:t> </a:t>
                      </a:r>
                      <a:r>
                        <a:rPr lang="ru-RU" sz="1100" dirty="0">
                          <a:solidFill>
                            <a:srgbClr val="002060"/>
                          </a:solidFill>
                          <a:effectLst/>
                        </a:rPr>
                        <a:t>процедуры. Полдник</a:t>
                      </a:r>
                      <a:endParaRPr lang="ru-RU" sz="1100" dirty="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a:solidFill>
                            <a:srgbClr val="002060"/>
                          </a:solidFill>
                          <a:effectLst/>
                        </a:rPr>
                        <a:t>15.00-15.30</a:t>
                      </a:r>
                      <a:endParaRPr lang="ru-RU" sz="110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dirty="0">
                          <a:solidFill>
                            <a:srgbClr val="002060"/>
                          </a:solidFill>
                          <a:effectLst/>
                        </a:rPr>
                        <a:t>15.00-15.30</a:t>
                      </a:r>
                      <a:endParaRPr lang="ru-RU" sz="1100" dirty="0">
                        <a:solidFill>
                          <a:srgbClr val="002060"/>
                        </a:solidFill>
                        <a:effectLst/>
                        <a:latin typeface="Times New Roman"/>
                        <a:ea typeface="Times New Roman"/>
                      </a:endParaRPr>
                    </a:p>
                  </a:txBody>
                  <a:tcPr marL="0" marR="0" marT="0" marB="0"/>
                </a:tc>
                <a:tc>
                  <a:txBody>
                    <a:bodyPr/>
                    <a:lstStyle/>
                    <a:p>
                      <a:pPr marL="179070" marR="156845" algn="r">
                        <a:spcAft>
                          <a:spcPts val="0"/>
                        </a:spcAft>
                      </a:pPr>
                      <a:r>
                        <a:rPr lang="ru-RU" sz="1100" dirty="0">
                          <a:solidFill>
                            <a:srgbClr val="002060"/>
                          </a:solidFill>
                          <a:effectLst/>
                        </a:rPr>
                        <a:t>15.00-15.30</a:t>
                      </a:r>
                      <a:endParaRPr lang="ru-RU" sz="1100" dirty="0">
                        <a:solidFill>
                          <a:srgbClr val="002060"/>
                        </a:solidFill>
                        <a:effectLst/>
                        <a:latin typeface="Times New Roman"/>
                        <a:ea typeface="Times New Roman"/>
                      </a:endParaRPr>
                    </a:p>
                  </a:txBody>
                  <a:tcPr marL="0" marR="0" marT="0" marB="0"/>
                </a:tc>
                <a:tc>
                  <a:txBody>
                    <a:bodyPr/>
                    <a:lstStyle/>
                    <a:p>
                      <a:pPr marL="147320" marR="138430" algn="just">
                        <a:spcAft>
                          <a:spcPts val="0"/>
                        </a:spcAft>
                      </a:pPr>
                      <a:r>
                        <a:rPr lang="ru-RU" sz="1100" dirty="0">
                          <a:solidFill>
                            <a:srgbClr val="002060"/>
                          </a:solidFill>
                          <a:effectLst/>
                        </a:rPr>
                        <a:t>15.20-15.40</a:t>
                      </a:r>
                      <a:endParaRPr lang="ru-RU" sz="1100" dirty="0">
                        <a:solidFill>
                          <a:srgbClr val="002060"/>
                        </a:solidFill>
                        <a:effectLst/>
                        <a:latin typeface="Times New Roman"/>
                        <a:ea typeface="Times New Roman"/>
                      </a:endParaRPr>
                    </a:p>
                  </a:txBody>
                  <a:tcPr marL="0" marR="0" marT="0" marB="0"/>
                </a:tc>
              </a:tr>
              <a:tr h="121073">
                <a:tc>
                  <a:txBody>
                    <a:bodyPr/>
                    <a:lstStyle/>
                    <a:p>
                      <a:pPr marL="179070">
                        <a:spcAft>
                          <a:spcPts val="0"/>
                        </a:spcAft>
                      </a:pPr>
                      <a:r>
                        <a:rPr lang="ru-RU" sz="1100" dirty="0">
                          <a:solidFill>
                            <a:srgbClr val="002060"/>
                          </a:solidFill>
                          <a:effectLst/>
                        </a:rPr>
                        <a:t>Занятия</a:t>
                      </a:r>
                      <a:r>
                        <a:rPr lang="ru-RU" sz="1100" spc="-10" dirty="0">
                          <a:solidFill>
                            <a:srgbClr val="002060"/>
                          </a:solidFill>
                          <a:effectLst/>
                        </a:rPr>
                        <a:t> </a:t>
                      </a:r>
                      <a:r>
                        <a:rPr lang="ru-RU" sz="1100" dirty="0">
                          <a:solidFill>
                            <a:srgbClr val="002060"/>
                          </a:solidFill>
                          <a:effectLst/>
                        </a:rPr>
                        <a:t>(при</a:t>
                      </a:r>
                      <a:r>
                        <a:rPr lang="ru-RU" sz="1100" spc="-10" dirty="0">
                          <a:solidFill>
                            <a:srgbClr val="002060"/>
                          </a:solidFill>
                          <a:effectLst/>
                        </a:rPr>
                        <a:t> </a:t>
                      </a:r>
                      <a:r>
                        <a:rPr lang="ru-RU" sz="1100" dirty="0">
                          <a:solidFill>
                            <a:srgbClr val="002060"/>
                          </a:solidFill>
                          <a:effectLst/>
                        </a:rPr>
                        <a:t>необходимости)</a:t>
                      </a:r>
                      <a:endParaRPr lang="ru-RU" sz="1100" dirty="0">
                        <a:solidFill>
                          <a:srgbClr val="002060"/>
                        </a:solidFill>
                        <a:effectLst/>
                        <a:latin typeface="Times New Roman"/>
                        <a:ea typeface="Times New Roman"/>
                      </a:endParaRPr>
                    </a:p>
                  </a:txBody>
                  <a:tcPr marL="0" marR="0" marT="0" marB="0"/>
                </a:tc>
                <a:tc>
                  <a:txBody>
                    <a:bodyPr/>
                    <a:lstStyle/>
                    <a:p>
                      <a:pPr marL="6350" algn="ctr">
                        <a:spcAft>
                          <a:spcPts val="0"/>
                        </a:spcAft>
                      </a:pPr>
                      <a:r>
                        <a:rPr lang="ru-RU" sz="1100">
                          <a:solidFill>
                            <a:srgbClr val="002060"/>
                          </a:solidFill>
                          <a:effectLst/>
                        </a:rPr>
                        <a:t>-</a:t>
                      </a:r>
                      <a:endParaRPr lang="ru-RU" sz="1100">
                        <a:solidFill>
                          <a:srgbClr val="002060"/>
                        </a:solidFill>
                        <a:effectLst/>
                        <a:latin typeface="Times New Roman"/>
                        <a:ea typeface="Times New Roman"/>
                      </a:endParaRPr>
                    </a:p>
                  </a:txBody>
                  <a:tcPr marL="0" marR="0" marT="0" marB="0"/>
                </a:tc>
                <a:tc>
                  <a:txBody>
                    <a:bodyPr/>
                    <a:lstStyle/>
                    <a:p>
                      <a:pPr marL="9525" algn="ctr">
                        <a:spcAft>
                          <a:spcPts val="0"/>
                        </a:spcAft>
                      </a:pPr>
                      <a:r>
                        <a:rPr lang="ru-RU" sz="1100" dirty="0">
                          <a:solidFill>
                            <a:srgbClr val="002060"/>
                          </a:solidFill>
                          <a:effectLst/>
                        </a:rPr>
                        <a:t>-</a:t>
                      </a:r>
                      <a:endParaRPr lang="ru-RU" sz="1100" dirty="0">
                        <a:solidFill>
                          <a:srgbClr val="002060"/>
                        </a:solidFill>
                        <a:effectLst/>
                        <a:latin typeface="Times New Roman"/>
                        <a:ea typeface="Times New Roman"/>
                      </a:endParaRPr>
                    </a:p>
                  </a:txBody>
                  <a:tcPr marL="0" marR="0" marT="0" marB="0"/>
                </a:tc>
                <a:tc>
                  <a:txBody>
                    <a:bodyPr/>
                    <a:lstStyle/>
                    <a:p>
                      <a:pPr marL="179070" marR="120650" algn="r">
                        <a:spcAft>
                          <a:spcPts val="0"/>
                        </a:spcAft>
                      </a:pPr>
                      <a:r>
                        <a:rPr lang="ru-RU" sz="1100" dirty="0">
                          <a:solidFill>
                            <a:srgbClr val="002060"/>
                          </a:solidFill>
                          <a:effectLst/>
                        </a:rPr>
                        <a:t>15.30-15.55</a:t>
                      </a:r>
                      <a:endParaRPr lang="ru-RU" sz="1100" dirty="0">
                        <a:solidFill>
                          <a:srgbClr val="002060"/>
                        </a:solidFill>
                        <a:effectLst/>
                        <a:latin typeface="Times New Roman"/>
                        <a:ea typeface="Times New Roman"/>
                      </a:endParaRPr>
                    </a:p>
                  </a:txBody>
                  <a:tcPr marL="0" marR="0" marT="0" marB="0"/>
                </a:tc>
                <a:tc>
                  <a:txBody>
                    <a:bodyPr/>
                    <a:lstStyle/>
                    <a:p>
                      <a:pPr marL="5715" algn="just">
                        <a:spcAft>
                          <a:spcPts val="0"/>
                        </a:spcAft>
                      </a:pPr>
                      <a:r>
                        <a:rPr lang="ru-RU" sz="1100" dirty="0">
                          <a:solidFill>
                            <a:srgbClr val="002060"/>
                          </a:solidFill>
                          <a:effectLst/>
                        </a:rPr>
                        <a:t>-</a:t>
                      </a:r>
                      <a:endParaRPr lang="ru-RU" sz="1100" dirty="0">
                        <a:solidFill>
                          <a:srgbClr val="002060"/>
                        </a:solidFill>
                        <a:effectLst/>
                        <a:latin typeface="Times New Roman"/>
                        <a:ea typeface="Times New Roman"/>
                      </a:endParaRPr>
                    </a:p>
                  </a:txBody>
                  <a:tcPr marL="0" marR="0" marT="0" marB="0"/>
                </a:tc>
              </a:tr>
              <a:tr h="310975">
                <a:tc>
                  <a:txBody>
                    <a:bodyPr/>
                    <a:lstStyle/>
                    <a:p>
                      <a:pPr marL="179070" marR="53975">
                        <a:spcBef>
                          <a:spcPts val="450"/>
                        </a:spcBef>
                        <a:spcAft>
                          <a:spcPts val="0"/>
                        </a:spcAft>
                        <a:tabLst>
                          <a:tab pos="1113790" algn="l"/>
                        </a:tabLst>
                      </a:pPr>
                      <a:r>
                        <a:rPr lang="ru-RU" sz="1100" dirty="0">
                          <a:solidFill>
                            <a:srgbClr val="002060"/>
                          </a:solidFill>
                          <a:effectLst/>
                        </a:rPr>
                        <a:t>Игры,	</a:t>
                      </a:r>
                      <a:r>
                        <a:rPr lang="ru-RU" sz="1100" spc="-5" dirty="0">
                          <a:solidFill>
                            <a:srgbClr val="002060"/>
                          </a:solidFill>
                          <a:effectLst/>
                        </a:rPr>
                        <a:t>самостоятельная</a:t>
                      </a:r>
                      <a:r>
                        <a:rPr lang="ru-RU" sz="1100" spc="-285" dirty="0">
                          <a:solidFill>
                            <a:srgbClr val="002060"/>
                          </a:solidFill>
                          <a:effectLst/>
                        </a:rPr>
                        <a:t> </a:t>
                      </a:r>
                      <a:r>
                        <a:rPr lang="ru-RU" sz="1100" dirty="0">
                          <a:solidFill>
                            <a:srgbClr val="002060"/>
                          </a:solidFill>
                          <a:effectLst/>
                        </a:rPr>
                        <a:t>деятельность детей</a:t>
                      </a:r>
                      <a:endParaRPr lang="ru-RU" sz="1100" dirty="0">
                        <a:solidFill>
                          <a:srgbClr val="002060"/>
                        </a:solidFill>
                        <a:effectLst/>
                        <a:latin typeface="Times New Roman"/>
                        <a:ea typeface="Times New Roman"/>
                      </a:endParaRPr>
                    </a:p>
                  </a:txBody>
                  <a:tcPr marL="0" marR="0" marT="0" marB="0"/>
                </a:tc>
                <a:tc>
                  <a:txBody>
                    <a:bodyPr/>
                    <a:lstStyle/>
                    <a:p>
                      <a:pPr marL="179070" marR="156845" algn="r">
                        <a:spcBef>
                          <a:spcPts val="450"/>
                        </a:spcBef>
                        <a:spcAft>
                          <a:spcPts val="0"/>
                        </a:spcAft>
                      </a:pPr>
                      <a:r>
                        <a:rPr lang="ru-RU" sz="1100">
                          <a:solidFill>
                            <a:srgbClr val="002060"/>
                          </a:solidFill>
                          <a:effectLst/>
                        </a:rPr>
                        <a:t>15.30-16.20</a:t>
                      </a:r>
                      <a:endParaRPr lang="ru-RU" sz="1100">
                        <a:solidFill>
                          <a:srgbClr val="002060"/>
                        </a:solidFill>
                        <a:effectLst/>
                        <a:latin typeface="Times New Roman"/>
                        <a:ea typeface="Times New Roman"/>
                      </a:endParaRPr>
                    </a:p>
                  </a:txBody>
                  <a:tcPr marL="0" marR="0" marT="0" marB="0"/>
                </a:tc>
                <a:tc>
                  <a:txBody>
                    <a:bodyPr/>
                    <a:lstStyle/>
                    <a:p>
                      <a:pPr marL="147320" marR="138430" algn="ctr">
                        <a:spcBef>
                          <a:spcPts val="450"/>
                        </a:spcBef>
                        <a:spcAft>
                          <a:spcPts val="0"/>
                        </a:spcAft>
                      </a:pPr>
                      <a:r>
                        <a:rPr lang="ru-RU" sz="1100" dirty="0">
                          <a:solidFill>
                            <a:srgbClr val="002060"/>
                          </a:solidFill>
                          <a:effectLst/>
                        </a:rPr>
                        <a:t>15.30-16.25</a:t>
                      </a:r>
                      <a:endParaRPr lang="ru-RU" sz="1100" dirty="0">
                        <a:solidFill>
                          <a:srgbClr val="002060"/>
                        </a:solidFill>
                        <a:effectLst/>
                        <a:latin typeface="Times New Roman"/>
                        <a:ea typeface="Times New Roman"/>
                      </a:endParaRPr>
                    </a:p>
                  </a:txBody>
                  <a:tcPr marL="0" marR="0" marT="0" marB="0"/>
                </a:tc>
                <a:tc>
                  <a:txBody>
                    <a:bodyPr/>
                    <a:lstStyle/>
                    <a:p>
                      <a:pPr marL="179070" marR="120650" algn="r">
                        <a:spcBef>
                          <a:spcPts val="450"/>
                        </a:spcBef>
                        <a:spcAft>
                          <a:spcPts val="0"/>
                        </a:spcAft>
                      </a:pPr>
                      <a:r>
                        <a:rPr lang="ru-RU" sz="1100" dirty="0">
                          <a:solidFill>
                            <a:srgbClr val="002060"/>
                          </a:solidFill>
                          <a:effectLst/>
                        </a:rPr>
                        <a:t>15.30-16.30</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Bef>
                          <a:spcPts val="450"/>
                        </a:spcBef>
                        <a:spcAft>
                          <a:spcPts val="0"/>
                        </a:spcAft>
                      </a:pPr>
                      <a:r>
                        <a:rPr lang="ru-RU" sz="1100" dirty="0">
                          <a:solidFill>
                            <a:srgbClr val="002060"/>
                          </a:solidFill>
                          <a:effectLst/>
                        </a:rPr>
                        <a:t>15.40-16.40</a:t>
                      </a:r>
                      <a:endParaRPr lang="ru-RU" sz="1100" dirty="0">
                        <a:solidFill>
                          <a:srgbClr val="002060"/>
                        </a:solidFill>
                        <a:effectLst/>
                        <a:latin typeface="Times New Roman"/>
                        <a:ea typeface="Times New Roman"/>
                      </a:endParaRPr>
                    </a:p>
                  </a:txBody>
                  <a:tcPr marL="0" marR="0" marT="0" marB="0"/>
                </a:tc>
              </a:tr>
              <a:tr h="199024">
                <a:tc>
                  <a:txBody>
                    <a:bodyPr/>
                    <a:lstStyle/>
                    <a:p>
                      <a:pPr marL="179070" marR="54610" algn="just">
                        <a:spcAft>
                          <a:spcPts val="0"/>
                        </a:spcAft>
                        <a:tabLst>
                          <a:tab pos="1113155" algn="l"/>
                          <a:tab pos="1802765" algn="l"/>
                        </a:tabLst>
                      </a:pPr>
                      <a:r>
                        <a:rPr lang="ru-RU" sz="1100" dirty="0">
                          <a:solidFill>
                            <a:srgbClr val="002060"/>
                          </a:solidFill>
                          <a:effectLst/>
                        </a:rPr>
                        <a:t>Подготовка к </a:t>
                      </a:r>
                      <a:r>
                        <a:rPr lang="ru-RU" sz="1100" dirty="0" err="1">
                          <a:solidFill>
                            <a:srgbClr val="002060"/>
                          </a:solidFill>
                          <a:effectLst/>
                        </a:rPr>
                        <a:t>ужину.Ужин</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Aft>
                          <a:spcPts val="0"/>
                        </a:spcAft>
                      </a:pPr>
                      <a:r>
                        <a:rPr lang="ru-RU" sz="1100">
                          <a:solidFill>
                            <a:srgbClr val="002060"/>
                          </a:solidFill>
                          <a:effectLst/>
                        </a:rPr>
                        <a:t>16.20-16.40</a:t>
                      </a:r>
                      <a:endParaRPr lang="ru-RU" sz="110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16.25-16.45</a:t>
                      </a:r>
                      <a:endParaRPr lang="ru-RU" sz="1100" dirty="0">
                        <a:solidFill>
                          <a:srgbClr val="002060"/>
                        </a:solidFill>
                        <a:effectLst/>
                        <a:latin typeface="Times New Roman"/>
                        <a:ea typeface="Times New Roman"/>
                      </a:endParaRPr>
                    </a:p>
                  </a:txBody>
                  <a:tcPr marL="0" marR="0" marT="0" marB="0"/>
                </a:tc>
                <a:tc>
                  <a:txBody>
                    <a:bodyPr/>
                    <a:lstStyle/>
                    <a:p>
                      <a:pPr marL="179070" marR="120650" algn="r">
                        <a:spcAft>
                          <a:spcPts val="0"/>
                        </a:spcAft>
                      </a:pPr>
                      <a:r>
                        <a:rPr lang="ru-RU" sz="1100" dirty="0">
                          <a:solidFill>
                            <a:srgbClr val="002060"/>
                          </a:solidFill>
                          <a:effectLst/>
                        </a:rPr>
                        <a:t>16.30-16.50</a:t>
                      </a:r>
                      <a:endParaRPr lang="ru-RU" sz="1100" dirty="0">
                        <a:solidFill>
                          <a:srgbClr val="002060"/>
                        </a:solidFill>
                        <a:effectLst/>
                        <a:latin typeface="Times New Roman"/>
                        <a:ea typeface="Times New Roman"/>
                      </a:endParaRPr>
                    </a:p>
                  </a:txBody>
                  <a:tcPr marL="0" marR="0" marT="0" marB="0"/>
                </a:tc>
                <a:tc>
                  <a:txBody>
                    <a:bodyPr/>
                    <a:lstStyle/>
                    <a:p>
                      <a:pPr marL="179070" marR="165100" algn="just">
                        <a:spcAft>
                          <a:spcPts val="0"/>
                        </a:spcAft>
                      </a:pPr>
                      <a:r>
                        <a:rPr lang="ru-RU" sz="1100" dirty="0">
                          <a:solidFill>
                            <a:srgbClr val="002060"/>
                          </a:solidFill>
                          <a:effectLst/>
                        </a:rPr>
                        <a:t>16.40-16.55</a:t>
                      </a:r>
                      <a:endParaRPr lang="ru-RU" sz="1100" dirty="0">
                        <a:solidFill>
                          <a:srgbClr val="002060"/>
                        </a:solidFill>
                        <a:effectLst/>
                        <a:latin typeface="Times New Roman"/>
                        <a:ea typeface="Times New Roman"/>
                      </a:endParaRPr>
                    </a:p>
                  </a:txBody>
                  <a:tcPr marL="0" marR="0" marT="0" marB="0"/>
                </a:tc>
              </a:tr>
              <a:tr h="398047">
                <a:tc>
                  <a:txBody>
                    <a:bodyPr/>
                    <a:lstStyle/>
                    <a:p>
                      <a:pPr marL="179070">
                        <a:spcAft>
                          <a:spcPts val="0"/>
                        </a:spcAft>
                      </a:pPr>
                      <a:r>
                        <a:rPr lang="ru-RU" sz="1100">
                          <a:solidFill>
                            <a:srgbClr val="002060"/>
                          </a:solidFill>
                          <a:effectLst/>
                        </a:rPr>
                        <a:t>Подготовка</a:t>
                      </a:r>
                      <a:r>
                        <a:rPr lang="ru-RU" sz="1100" spc="5">
                          <a:solidFill>
                            <a:srgbClr val="002060"/>
                          </a:solidFill>
                          <a:effectLst/>
                        </a:rPr>
                        <a:t> </a:t>
                      </a:r>
                      <a:r>
                        <a:rPr lang="ru-RU" sz="1100">
                          <a:solidFill>
                            <a:srgbClr val="002060"/>
                          </a:solidFill>
                          <a:effectLst/>
                        </a:rPr>
                        <a:t>к</a:t>
                      </a:r>
                      <a:r>
                        <a:rPr lang="ru-RU" sz="1100" spc="5">
                          <a:solidFill>
                            <a:srgbClr val="002060"/>
                          </a:solidFill>
                          <a:effectLst/>
                        </a:rPr>
                        <a:t> </a:t>
                      </a:r>
                      <a:r>
                        <a:rPr lang="ru-RU" sz="1100">
                          <a:solidFill>
                            <a:srgbClr val="002060"/>
                          </a:solidFill>
                          <a:effectLst/>
                        </a:rPr>
                        <a:t>прогулке,</a:t>
                      </a:r>
                      <a:r>
                        <a:rPr lang="ru-RU" sz="1100" spc="5">
                          <a:solidFill>
                            <a:srgbClr val="002060"/>
                          </a:solidFill>
                          <a:effectLst/>
                        </a:rPr>
                        <a:t> </a:t>
                      </a:r>
                      <a:r>
                        <a:rPr lang="ru-RU" sz="1100">
                          <a:solidFill>
                            <a:srgbClr val="002060"/>
                          </a:solidFill>
                          <a:effectLst/>
                        </a:rPr>
                        <a:t>прогулка,	</a:t>
                      </a:r>
                      <a:r>
                        <a:rPr lang="ru-RU" sz="1100" spc="-5">
                          <a:solidFill>
                            <a:srgbClr val="002060"/>
                          </a:solidFill>
                          <a:effectLst/>
                        </a:rPr>
                        <a:t>самостоятельная</a:t>
                      </a:r>
                      <a:r>
                        <a:rPr lang="ru-RU" sz="1100" spc="-290">
                          <a:solidFill>
                            <a:srgbClr val="002060"/>
                          </a:solidFill>
                          <a:effectLst/>
                        </a:rPr>
                        <a:t> </a:t>
                      </a:r>
                      <a:r>
                        <a:rPr lang="ru-RU" sz="1100">
                          <a:solidFill>
                            <a:srgbClr val="002060"/>
                          </a:solidFill>
                          <a:effectLst/>
                        </a:rPr>
                        <a:t>деятельность		</a:t>
                      </a:r>
                      <a:r>
                        <a:rPr lang="ru-RU" sz="1100" spc="-5">
                          <a:solidFill>
                            <a:srgbClr val="002060"/>
                          </a:solidFill>
                          <a:effectLst/>
                        </a:rPr>
                        <a:t>детей</a:t>
                      </a:r>
                      <a:r>
                        <a:rPr lang="ru-RU" sz="1100">
                          <a:solidFill>
                            <a:srgbClr val="002060"/>
                          </a:solidFill>
                          <a:effectLst/>
                        </a:rPr>
                        <a:t> Уход</a:t>
                      </a:r>
                      <a:r>
                        <a:rPr lang="ru-RU" sz="1100" spc="-5">
                          <a:solidFill>
                            <a:srgbClr val="002060"/>
                          </a:solidFill>
                          <a:effectLst/>
                        </a:rPr>
                        <a:t> </a:t>
                      </a:r>
                      <a:r>
                        <a:rPr lang="ru-RU" sz="1100">
                          <a:solidFill>
                            <a:srgbClr val="002060"/>
                          </a:solidFill>
                          <a:effectLst/>
                        </a:rPr>
                        <a:t>домой</a:t>
                      </a:r>
                      <a:endParaRPr lang="ru-RU" sz="1100">
                        <a:solidFill>
                          <a:srgbClr val="002060"/>
                        </a:solidFill>
                        <a:effectLst/>
                        <a:latin typeface="Times New Roman"/>
                        <a:ea typeface="Times New Roman"/>
                      </a:endParaRPr>
                    </a:p>
                  </a:txBody>
                  <a:tcPr marL="0" marR="0" marT="0" marB="0"/>
                </a:tc>
                <a:tc>
                  <a:txBody>
                    <a:bodyPr/>
                    <a:lstStyle/>
                    <a:p>
                      <a:pPr marL="284480">
                        <a:spcAft>
                          <a:spcPts val="0"/>
                        </a:spcAft>
                      </a:pPr>
                      <a:r>
                        <a:rPr lang="ru-RU" sz="1100" dirty="0">
                          <a:solidFill>
                            <a:srgbClr val="002060"/>
                          </a:solidFill>
                          <a:effectLst/>
                        </a:rPr>
                        <a:t>16.40-18.00</a:t>
                      </a:r>
                      <a:endParaRPr lang="ru-RU" sz="1100" dirty="0">
                        <a:solidFill>
                          <a:srgbClr val="002060"/>
                        </a:solidFill>
                        <a:effectLst/>
                        <a:latin typeface="Times New Roman"/>
                        <a:ea typeface="Times New Roman"/>
                      </a:endParaRPr>
                    </a:p>
                  </a:txBody>
                  <a:tcPr marL="0" marR="0" marT="0" marB="0"/>
                </a:tc>
                <a:tc>
                  <a:txBody>
                    <a:bodyPr/>
                    <a:lstStyle/>
                    <a:p>
                      <a:pPr marL="147320" marR="101600" algn="ctr">
                        <a:spcAft>
                          <a:spcPts val="0"/>
                        </a:spcAft>
                      </a:pPr>
                      <a:r>
                        <a:rPr lang="ru-RU" sz="1100" dirty="0">
                          <a:solidFill>
                            <a:srgbClr val="002060"/>
                          </a:solidFill>
                          <a:effectLst/>
                        </a:rPr>
                        <a:t>16.45-18.00</a:t>
                      </a:r>
                      <a:endParaRPr lang="ru-RU" sz="1100" dirty="0">
                        <a:solidFill>
                          <a:srgbClr val="002060"/>
                        </a:solidFill>
                        <a:effectLst/>
                        <a:latin typeface="Times New Roman"/>
                        <a:ea typeface="Times New Roman"/>
                      </a:endParaRPr>
                    </a:p>
                  </a:txBody>
                  <a:tcPr marL="0" marR="0" marT="0" marB="0"/>
                </a:tc>
                <a:tc>
                  <a:txBody>
                    <a:bodyPr/>
                    <a:lstStyle/>
                    <a:p>
                      <a:pPr marL="246380">
                        <a:spcAft>
                          <a:spcPts val="0"/>
                        </a:spcAft>
                      </a:pPr>
                      <a:r>
                        <a:rPr lang="ru-RU" sz="1100" dirty="0">
                          <a:solidFill>
                            <a:srgbClr val="002060"/>
                          </a:solidFill>
                          <a:effectLst/>
                        </a:rPr>
                        <a:t>16.50-18.00</a:t>
                      </a:r>
                      <a:endParaRPr lang="ru-RU" sz="1100" dirty="0">
                        <a:solidFill>
                          <a:srgbClr val="002060"/>
                        </a:solidFill>
                        <a:effectLst/>
                        <a:latin typeface="Times New Roman"/>
                        <a:ea typeface="Times New Roman"/>
                      </a:endParaRPr>
                    </a:p>
                  </a:txBody>
                  <a:tcPr marL="0" marR="0" marT="0" marB="0"/>
                </a:tc>
                <a:tc>
                  <a:txBody>
                    <a:bodyPr/>
                    <a:lstStyle/>
                    <a:p>
                      <a:pPr marL="290195" algn="just">
                        <a:spcAft>
                          <a:spcPts val="0"/>
                        </a:spcAft>
                      </a:pPr>
                      <a:r>
                        <a:rPr lang="ru-RU" sz="1100" dirty="0">
                          <a:solidFill>
                            <a:srgbClr val="002060"/>
                          </a:solidFill>
                          <a:effectLst/>
                        </a:rPr>
                        <a:t>16.55-18.00</a:t>
                      </a:r>
                      <a:endParaRPr lang="ru-RU" sz="1100" dirty="0">
                        <a:solidFill>
                          <a:srgbClr val="002060"/>
                        </a:solidFill>
                        <a:effectLst/>
                        <a:latin typeface="Times New Roman"/>
                        <a:ea typeface="Times New Roman"/>
                      </a:endParaRPr>
                    </a:p>
                  </a:txBody>
                  <a:tcPr marL="0" marR="0" marT="0" marB="0"/>
                </a:tc>
              </a:tr>
            </a:tbl>
          </a:graphicData>
        </a:graphic>
      </p:graphicFrame>
      <p:sp>
        <p:nvSpPr>
          <p:cNvPr id="5" name="Rectangle 1"/>
          <p:cNvSpPr>
            <a:spLocks noChangeArrowheads="1"/>
          </p:cNvSpPr>
          <p:nvPr/>
        </p:nvSpPr>
        <p:spPr bwMode="auto">
          <a:xfrm>
            <a:off x="2197100" y="-5032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1pPr>
            <a:lvl2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2pPr>
            <a:lvl3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3pPr>
            <a:lvl4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4pPr>
            <a:lvl5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5pPr>
            <a:lvl6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6pPr>
            <a:lvl7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7pPr>
            <a:lvl8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8pPr>
            <a:lvl9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112838" algn="l"/>
                <a:tab pos="1803400" algn="l"/>
              </a:tabLst>
            </a:pPr>
            <a:r>
              <a:rPr kumimoji="0" lang="ru-RU" altLang="ru-RU"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Примерный режим дня в дошкольных группах</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214520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1000" y="228600"/>
            <a:ext cx="8305800" cy="369332"/>
          </a:xfrm>
          <a:prstGeom prst="rect">
            <a:avLst/>
          </a:prstGeom>
        </p:spPr>
        <p:txBody>
          <a:bodyPr wrap="square">
            <a:spAutoFit/>
          </a:bodyPr>
          <a:lstStyle/>
          <a:p>
            <a:pPr algn="ctr"/>
            <a:r>
              <a:rPr lang="ru-RU" b="1" dirty="0" smtClean="0">
                <a:solidFill>
                  <a:srgbClr val="C00000"/>
                </a:solidFill>
              </a:rPr>
              <a:t>Режим дня</a:t>
            </a:r>
            <a:endParaRPr lang="en-US" b="1" dirty="0">
              <a:solidFill>
                <a:srgbClr val="C00000"/>
              </a:solidFill>
            </a:endParaRPr>
          </a:p>
        </p:txBody>
      </p:sp>
      <p:sp>
        <p:nvSpPr>
          <p:cNvPr id="5" name="Rectangle 1"/>
          <p:cNvSpPr>
            <a:spLocks noChangeArrowheads="1"/>
          </p:cNvSpPr>
          <p:nvPr/>
        </p:nvSpPr>
        <p:spPr bwMode="auto">
          <a:xfrm>
            <a:off x="2197100" y="-5032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1pPr>
            <a:lvl2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2pPr>
            <a:lvl3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3pPr>
            <a:lvl4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4pPr>
            <a:lvl5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5pPr>
            <a:lvl6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6pPr>
            <a:lvl7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7pPr>
            <a:lvl8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8pPr>
            <a:lvl9pPr fontAlgn="base">
              <a:spcBef>
                <a:spcPct val="0"/>
              </a:spcBef>
              <a:spcAft>
                <a:spcPct val="0"/>
              </a:spcAft>
              <a:tabLst>
                <a:tab pos="1112838" algn="l"/>
                <a:tab pos="180340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1112838" algn="l"/>
                <a:tab pos="1803400" algn="l"/>
              </a:tabLst>
            </a:pPr>
            <a:r>
              <a:rPr kumimoji="0" lang="ru-RU" altLang="ru-RU"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Примерный режим дня в дошкольных группах</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864736898"/>
              </p:ext>
            </p:extLst>
          </p:nvPr>
        </p:nvGraphicFramePr>
        <p:xfrm>
          <a:off x="533400" y="681416"/>
          <a:ext cx="7543801" cy="5338385"/>
        </p:xfrm>
        <a:graphic>
          <a:graphicData uri="http://schemas.openxmlformats.org/drawingml/2006/table">
            <a:tbl>
              <a:tblPr firstRow="1" firstCol="1" lastRow="1" lastCol="1" bandRow="1" bandCol="1">
                <a:tableStyleId>{8A107856-5554-42FB-B03E-39F5DBC370BA}</a:tableStyleId>
              </a:tblPr>
              <a:tblGrid>
                <a:gridCol w="2896138"/>
                <a:gridCol w="1222571"/>
                <a:gridCol w="1240056"/>
                <a:gridCol w="1245886"/>
                <a:gridCol w="939150"/>
              </a:tblGrid>
              <a:tr h="336673">
                <a:tc gridSpan="5">
                  <a:txBody>
                    <a:bodyPr/>
                    <a:lstStyle/>
                    <a:p>
                      <a:pPr marL="2474595" marR="2468880" algn="ctr">
                        <a:spcBef>
                          <a:spcPts val="485"/>
                        </a:spcBef>
                        <a:spcAft>
                          <a:spcPts val="0"/>
                        </a:spcAft>
                      </a:pPr>
                      <a:r>
                        <a:rPr lang="ru-RU" sz="1400" dirty="0">
                          <a:solidFill>
                            <a:srgbClr val="002060"/>
                          </a:solidFill>
                          <a:effectLst/>
                        </a:rPr>
                        <a:t>Теплый</a:t>
                      </a:r>
                      <a:r>
                        <a:rPr lang="ru-RU" sz="1400" spc="-15" dirty="0">
                          <a:solidFill>
                            <a:srgbClr val="002060"/>
                          </a:solidFill>
                          <a:effectLst/>
                        </a:rPr>
                        <a:t> </a:t>
                      </a:r>
                      <a:r>
                        <a:rPr lang="ru-RU" sz="1400" dirty="0">
                          <a:solidFill>
                            <a:srgbClr val="002060"/>
                          </a:solidFill>
                          <a:effectLst/>
                        </a:rPr>
                        <a:t>период</a:t>
                      </a:r>
                      <a:r>
                        <a:rPr lang="ru-RU" sz="1400" spc="-10" dirty="0">
                          <a:solidFill>
                            <a:srgbClr val="002060"/>
                          </a:solidFill>
                          <a:effectLst/>
                        </a:rPr>
                        <a:t> </a:t>
                      </a:r>
                      <a:r>
                        <a:rPr lang="ru-RU" sz="1400" dirty="0">
                          <a:solidFill>
                            <a:srgbClr val="002060"/>
                          </a:solidFill>
                          <a:effectLst/>
                        </a:rPr>
                        <a:t>года</a:t>
                      </a:r>
                      <a:endParaRPr lang="ru-RU" sz="1400" dirty="0">
                        <a:solidFill>
                          <a:srgbClr val="002060"/>
                        </a:solidFill>
                        <a:effectLst/>
                        <a:latin typeface="Times New Roman"/>
                        <a:ea typeface="Times New Roman"/>
                      </a:endParaRPr>
                    </a:p>
                  </a:txBody>
                  <a:tcPr marL="0" marR="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715235">
                <a:tc>
                  <a:txBody>
                    <a:bodyPr/>
                    <a:lstStyle/>
                    <a:p>
                      <a:pPr marL="179070" marR="245110" algn="just">
                        <a:spcAft>
                          <a:spcPts val="0"/>
                        </a:spcAft>
                      </a:pPr>
                      <a:r>
                        <a:rPr lang="ru-RU" sz="1100" dirty="0">
                          <a:solidFill>
                            <a:srgbClr val="002060"/>
                          </a:solidFill>
                          <a:effectLst/>
                        </a:rPr>
                        <a:t>Утренний прием детей, игры,</a:t>
                      </a:r>
                      <a:r>
                        <a:rPr lang="ru-RU" sz="1100" spc="-285" dirty="0">
                          <a:solidFill>
                            <a:srgbClr val="002060"/>
                          </a:solidFill>
                          <a:effectLst/>
                        </a:rPr>
                        <a:t> </a:t>
                      </a:r>
                      <a:r>
                        <a:rPr lang="ru-RU" sz="1100" dirty="0">
                          <a:solidFill>
                            <a:srgbClr val="002060"/>
                          </a:solidFill>
                          <a:effectLst/>
                        </a:rPr>
                        <a:t>самостоятельная</a:t>
                      </a:r>
                    </a:p>
                    <a:p>
                      <a:pPr marL="179070" marR="245110" algn="just">
                        <a:spcAft>
                          <a:spcPts val="0"/>
                        </a:spcAft>
                        <a:tabLst>
                          <a:tab pos="1424305" algn="l"/>
                        </a:tabLst>
                      </a:pPr>
                      <a:r>
                        <a:rPr lang="ru-RU" sz="1100" dirty="0">
                          <a:solidFill>
                            <a:srgbClr val="002060"/>
                          </a:solidFill>
                          <a:effectLst/>
                        </a:rPr>
                        <a:t>деятельность,	</a:t>
                      </a:r>
                      <a:r>
                        <a:rPr lang="ru-RU" sz="1100" spc="-5" dirty="0">
                          <a:solidFill>
                            <a:srgbClr val="002060"/>
                          </a:solidFill>
                          <a:effectLst/>
                        </a:rPr>
                        <a:t>утренняя</a:t>
                      </a:r>
                      <a:r>
                        <a:rPr lang="ru-RU" sz="1100" spc="-290" dirty="0">
                          <a:solidFill>
                            <a:srgbClr val="002060"/>
                          </a:solidFill>
                          <a:effectLst/>
                        </a:rPr>
                        <a:t> </a:t>
                      </a:r>
                      <a:r>
                        <a:rPr lang="ru-RU" sz="1100" dirty="0">
                          <a:solidFill>
                            <a:srgbClr val="002060"/>
                          </a:solidFill>
                          <a:effectLst/>
                        </a:rPr>
                        <a:t>гимнастика</a:t>
                      </a:r>
                      <a:r>
                        <a:rPr lang="ru-RU" sz="1100" spc="5" dirty="0">
                          <a:solidFill>
                            <a:srgbClr val="002060"/>
                          </a:solidFill>
                          <a:effectLst/>
                        </a:rPr>
                        <a:t> </a:t>
                      </a:r>
                      <a:r>
                        <a:rPr lang="ru-RU" sz="1100" dirty="0">
                          <a:solidFill>
                            <a:srgbClr val="002060"/>
                          </a:solidFill>
                          <a:effectLst/>
                        </a:rPr>
                        <a:t>(не</a:t>
                      </a:r>
                      <a:r>
                        <a:rPr lang="ru-RU" sz="1100" spc="5" dirty="0">
                          <a:solidFill>
                            <a:srgbClr val="002060"/>
                          </a:solidFill>
                          <a:effectLst/>
                        </a:rPr>
                        <a:t> </a:t>
                      </a:r>
                      <a:r>
                        <a:rPr lang="ru-RU" sz="1100" dirty="0">
                          <a:solidFill>
                            <a:srgbClr val="002060"/>
                          </a:solidFill>
                          <a:effectLst/>
                        </a:rPr>
                        <a:t>менее</a:t>
                      </a:r>
                      <a:r>
                        <a:rPr lang="ru-RU" sz="1100" spc="5" dirty="0">
                          <a:solidFill>
                            <a:srgbClr val="002060"/>
                          </a:solidFill>
                          <a:effectLst/>
                        </a:rPr>
                        <a:t> </a:t>
                      </a:r>
                      <a:r>
                        <a:rPr lang="ru-RU" sz="1100" dirty="0">
                          <a:solidFill>
                            <a:srgbClr val="002060"/>
                          </a:solidFill>
                          <a:effectLst/>
                        </a:rPr>
                        <a:t>10</a:t>
                      </a:r>
                      <a:r>
                        <a:rPr lang="ru-RU" sz="1100" spc="-285" dirty="0">
                          <a:solidFill>
                            <a:srgbClr val="002060"/>
                          </a:solidFill>
                          <a:effectLst/>
                        </a:rPr>
                        <a:t> </a:t>
                      </a:r>
                      <a:r>
                        <a:rPr lang="ru-RU" sz="1100" dirty="0">
                          <a:solidFill>
                            <a:srgbClr val="002060"/>
                          </a:solidFill>
                          <a:effectLst/>
                        </a:rPr>
                        <a:t>минут)</a:t>
                      </a:r>
                      <a:endParaRPr lang="ru-RU" sz="1100" dirty="0">
                        <a:solidFill>
                          <a:srgbClr val="002060"/>
                        </a:solidFill>
                        <a:effectLst/>
                        <a:latin typeface="Times New Roman"/>
                        <a:ea typeface="Times New Roman"/>
                      </a:endParaRPr>
                    </a:p>
                  </a:txBody>
                  <a:tcPr marL="0" marR="0" marT="0" marB="0"/>
                </a:tc>
                <a:tc>
                  <a:txBody>
                    <a:bodyPr/>
                    <a:lstStyle/>
                    <a:p>
                      <a:pPr marL="240665" algn="ctr">
                        <a:spcAft>
                          <a:spcPts val="0"/>
                        </a:spcAft>
                      </a:pPr>
                      <a:r>
                        <a:rPr lang="ru-RU" sz="1100" dirty="0">
                          <a:solidFill>
                            <a:srgbClr val="002060"/>
                          </a:solidFill>
                          <a:effectLst/>
                        </a:rPr>
                        <a:t>6.00-7.55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6.00-8.05</a:t>
                      </a:r>
                      <a:endParaRPr lang="ru-RU" sz="1100">
                        <a:solidFill>
                          <a:srgbClr val="002060"/>
                        </a:solidFill>
                        <a:effectLst/>
                        <a:latin typeface="Times New Roman"/>
                        <a:ea typeface="Times New Roman"/>
                      </a:endParaRPr>
                    </a:p>
                  </a:txBody>
                  <a:tcPr marL="0" marR="0" marT="0" marB="0"/>
                </a:tc>
                <a:tc>
                  <a:txBody>
                    <a:bodyPr/>
                    <a:lstStyle/>
                    <a:p>
                      <a:pPr marL="201930" algn="ctr">
                        <a:spcAft>
                          <a:spcPts val="0"/>
                        </a:spcAft>
                      </a:pPr>
                      <a:r>
                        <a:rPr lang="ru-RU" sz="1100">
                          <a:solidFill>
                            <a:srgbClr val="002060"/>
                          </a:solidFill>
                          <a:effectLst/>
                        </a:rPr>
                        <a:t>6.00-8.15</a:t>
                      </a:r>
                      <a:endParaRPr lang="ru-RU" sz="1100">
                        <a:solidFill>
                          <a:srgbClr val="002060"/>
                        </a:solidFill>
                        <a:effectLst/>
                        <a:latin typeface="Times New Roman"/>
                        <a:ea typeface="Times New Roman"/>
                      </a:endParaRPr>
                    </a:p>
                  </a:txBody>
                  <a:tcPr marL="0" marR="0" marT="0" marB="0"/>
                </a:tc>
                <a:tc>
                  <a:txBody>
                    <a:bodyPr/>
                    <a:lstStyle/>
                    <a:p>
                      <a:pPr marL="247650" algn="ctr">
                        <a:spcAft>
                          <a:spcPts val="0"/>
                        </a:spcAft>
                      </a:pPr>
                      <a:r>
                        <a:rPr lang="ru-RU" sz="1100" dirty="0">
                          <a:solidFill>
                            <a:srgbClr val="002060"/>
                          </a:solidFill>
                          <a:effectLst/>
                        </a:rPr>
                        <a:t>6.00-8.20</a:t>
                      </a:r>
                      <a:endParaRPr lang="ru-RU" sz="1100" dirty="0">
                        <a:solidFill>
                          <a:srgbClr val="002060"/>
                        </a:solidFill>
                        <a:effectLst/>
                        <a:latin typeface="Times New Roman"/>
                        <a:ea typeface="Times New Roman"/>
                      </a:endParaRPr>
                    </a:p>
                  </a:txBody>
                  <a:tcPr marL="0" marR="0" marT="0" marB="0"/>
                </a:tc>
              </a:tr>
              <a:tr h="336673">
                <a:tc>
                  <a:txBody>
                    <a:bodyPr/>
                    <a:lstStyle/>
                    <a:p>
                      <a:pPr marL="179070">
                        <a:spcAft>
                          <a:spcPts val="0"/>
                        </a:spcAft>
                      </a:pPr>
                      <a:r>
                        <a:rPr lang="ru-RU" sz="1100" dirty="0">
                          <a:solidFill>
                            <a:srgbClr val="002060"/>
                          </a:solidFill>
                          <a:effectLst/>
                        </a:rPr>
                        <a:t>Подготовка к завтраку</a:t>
                      </a:r>
                      <a:r>
                        <a:rPr lang="ru-RU" sz="1100" dirty="0" smtClean="0">
                          <a:solidFill>
                            <a:srgbClr val="002060"/>
                          </a:solidFill>
                          <a:effectLst/>
                        </a:rPr>
                        <a:t>. Завтрак</a:t>
                      </a:r>
                      <a:endParaRPr lang="ru-RU" sz="1100" dirty="0">
                        <a:solidFill>
                          <a:srgbClr val="002060"/>
                        </a:solidFill>
                        <a:effectLst/>
                        <a:latin typeface="Times New Roman"/>
                        <a:ea typeface="Times New Roman"/>
                      </a:endParaRPr>
                    </a:p>
                  </a:txBody>
                  <a:tcPr marL="0" marR="0" marT="0" marB="0"/>
                </a:tc>
                <a:tc>
                  <a:txBody>
                    <a:bodyPr/>
                    <a:lstStyle/>
                    <a:p>
                      <a:pPr marL="240665" algn="ctr">
                        <a:spcAft>
                          <a:spcPts val="0"/>
                        </a:spcAft>
                      </a:pPr>
                      <a:r>
                        <a:rPr lang="ru-RU" sz="1100" dirty="0">
                          <a:solidFill>
                            <a:srgbClr val="002060"/>
                          </a:solidFill>
                          <a:effectLst/>
                        </a:rPr>
                        <a:t>7.55-8.40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8.05-8.40</a:t>
                      </a:r>
                      <a:endParaRPr lang="ru-RU" sz="1100">
                        <a:solidFill>
                          <a:srgbClr val="002060"/>
                        </a:solidFill>
                        <a:effectLst/>
                        <a:latin typeface="Times New Roman"/>
                        <a:ea typeface="Times New Roman"/>
                      </a:endParaRPr>
                    </a:p>
                  </a:txBody>
                  <a:tcPr marL="0" marR="0" marT="0" marB="0"/>
                </a:tc>
                <a:tc>
                  <a:txBody>
                    <a:bodyPr/>
                    <a:lstStyle/>
                    <a:p>
                      <a:pPr marL="201930" algn="ctr">
                        <a:spcAft>
                          <a:spcPts val="0"/>
                        </a:spcAft>
                      </a:pPr>
                      <a:r>
                        <a:rPr lang="ru-RU" sz="1100">
                          <a:solidFill>
                            <a:srgbClr val="002060"/>
                          </a:solidFill>
                          <a:effectLst/>
                        </a:rPr>
                        <a:t>8.15-8.45</a:t>
                      </a:r>
                      <a:endParaRPr lang="ru-RU" sz="1100">
                        <a:solidFill>
                          <a:srgbClr val="002060"/>
                        </a:solidFill>
                        <a:effectLst/>
                        <a:latin typeface="Times New Roman"/>
                        <a:ea typeface="Times New Roman"/>
                      </a:endParaRPr>
                    </a:p>
                  </a:txBody>
                  <a:tcPr marL="0" marR="0" marT="0" marB="0"/>
                </a:tc>
                <a:tc>
                  <a:txBody>
                    <a:bodyPr/>
                    <a:lstStyle/>
                    <a:p>
                      <a:pPr marL="247650" algn="ctr">
                        <a:spcAft>
                          <a:spcPts val="0"/>
                        </a:spcAft>
                      </a:pPr>
                      <a:r>
                        <a:rPr lang="ru-RU" sz="1100">
                          <a:solidFill>
                            <a:srgbClr val="002060"/>
                          </a:solidFill>
                          <a:effectLst/>
                        </a:rPr>
                        <a:t>8.20-8.40</a:t>
                      </a:r>
                      <a:endParaRPr lang="ru-RU" sz="1100">
                        <a:solidFill>
                          <a:srgbClr val="002060"/>
                        </a:solidFill>
                        <a:effectLst/>
                        <a:latin typeface="Times New Roman"/>
                        <a:ea typeface="Times New Roman"/>
                      </a:endParaRPr>
                    </a:p>
                  </a:txBody>
                  <a:tcPr marL="0" marR="0" marT="0" marB="0"/>
                </a:tc>
              </a:tr>
              <a:tr h="357617">
                <a:tc>
                  <a:txBody>
                    <a:bodyPr/>
                    <a:lstStyle/>
                    <a:p>
                      <a:pPr marL="179070" marR="246380">
                        <a:spcAft>
                          <a:spcPts val="0"/>
                        </a:spcAft>
                        <a:tabLst>
                          <a:tab pos="923290" algn="l"/>
                        </a:tabLst>
                      </a:pPr>
                      <a:r>
                        <a:rPr lang="ru-RU" sz="1100">
                          <a:solidFill>
                            <a:srgbClr val="002060"/>
                          </a:solidFill>
                          <a:effectLst/>
                        </a:rPr>
                        <a:t>Игры,	</a:t>
                      </a:r>
                      <a:r>
                        <a:rPr lang="ru-RU" sz="1100" spc="-5">
                          <a:solidFill>
                            <a:srgbClr val="002060"/>
                          </a:solidFill>
                          <a:effectLst/>
                        </a:rPr>
                        <a:t>самостоятельная</a:t>
                      </a:r>
                      <a:r>
                        <a:rPr lang="ru-RU" sz="1100" spc="-285">
                          <a:solidFill>
                            <a:srgbClr val="002060"/>
                          </a:solidFill>
                          <a:effectLst/>
                        </a:rPr>
                        <a:t> </a:t>
                      </a:r>
                      <a:r>
                        <a:rPr lang="ru-RU" sz="1100">
                          <a:solidFill>
                            <a:srgbClr val="002060"/>
                          </a:solidFill>
                          <a:effectLst/>
                        </a:rPr>
                        <a:t>деятельность</a:t>
                      </a:r>
                      <a:endParaRPr lang="ru-RU" sz="1100">
                        <a:solidFill>
                          <a:srgbClr val="002060"/>
                        </a:solidFill>
                        <a:effectLst/>
                        <a:latin typeface="Times New Roman"/>
                        <a:ea typeface="Times New Roman"/>
                      </a:endParaRPr>
                    </a:p>
                  </a:txBody>
                  <a:tcPr marL="0" marR="0" marT="0" marB="0"/>
                </a:tc>
                <a:tc>
                  <a:txBody>
                    <a:bodyPr/>
                    <a:lstStyle/>
                    <a:p>
                      <a:pPr marL="240665" algn="ctr">
                        <a:spcAft>
                          <a:spcPts val="0"/>
                        </a:spcAft>
                      </a:pPr>
                      <a:r>
                        <a:rPr lang="ru-RU" sz="1100" dirty="0">
                          <a:solidFill>
                            <a:srgbClr val="002060"/>
                          </a:solidFill>
                          <a:effectLst/>
                        </a:rPr>
                        <a:t>8.40-8.50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a:solidFill>
                            <a:srgbClr val="002060"/>
                          </a:solidFill>
                          <a:effectLst/>
                        </a:rPr>
                        <a:t>8.40-9.00</a:t>
                      </a:r>
                      <a:endParaRPr lang="ru-RU" sz="1100">
                        <a:solidFill>
                          <a:srgbClr val="002060"/>
                        </a:solidFill>
                        <a:effectLst/>
                        <a:latin typeface="Times New Roman"/>
                        <a:ea typeface="Times New Roman"/>
                      </a:endParaRPr>
                    </a:p>
                  </a:txBody>
                  <a:tcPr marL="0" marR="0" marT="0" marB="0"/>
                </a:tc>
                <a:tc>
                  <a:txBody>
                    <a:bodyPr/>
                    <a:lstStyle/>
                    <a:p>
                      <a:pPr marL="201930" algn="ctr">
                        <a:spcAft>
                          <a:spcPts val="0"/>
                        </a:spcAft>
                      </a:pPr>
                      <a:r>
                        <a:rPr lang="ru-RU" sz="1100">
                          <a:solidFill>
                            <a:srgbClr val="002060"/>
                          </a:solidFill>
                          <a:effectLst/>
                        </a:rPr>
                        <a:t>8.45-9.00</a:t>
                      </a:r>
                      <a:endParaRPr lang="ru-RU" sz="1100">
                        <a:solidFill>
                          <a:srgbClr val="002060"/>
                        </a:solidFill>
                        <a:effectLst/>
                        <a:latin typeface="Times New Roman"/>
                        <a:ea typeface="Times New Roman"/>
                      </a:endParaRPr>
                    </a:p>
                  </a:txBody>
                  <a:tcPr marL="0" marR="0" marT="0" marB="0"/>
                </a:tc>
                <a:tc>
                  <a:txBody>
                    <a:bodyPr/>
                    <a:lstStyle/>
                    <a:p>
                      <a:pPr marL="5715" algn="ctr">
                        <a:spcAft>
                          <a:spcPts val="0"/>
                        </a:spcAft>
                      </a:pPr>
                      <a:r>
                        <a:rPr lang="ru-RU" sz="1100">
                          <a:solidFill>
                            <a:srgbClr val="002060"/>
                          </a:solidFill>
                          <a:effectLst/>
                        </a:rPr>
                        <a:t>8.40-9.00</a:t>
                      </a:r>
                      <a:endParaRPr lang="ru-RU" sz="1100">
                        <a:solidFill>
                          <a:srgbClr val="002060"/>
                        </a:solidFill>
                        <a:effectLst/>
                        <a:latin typeface="Times New Roman"/>
                        <a:ea typeface="Times New Roman"/>
                      </a:endParaRPr>
                    </a:p>
                  </a:txBody>
                  <a:tcPr marL="0" marR="0" marT="0" marB="0"/>
                </a:tc>
              </a:tr>
              <a:tr h="357617">
                <a:tc>
                  <a:txBody>
                    <a:bodyPr/>
                    <a:lstStyle/>
                    <a:p>
                      <a:pPr marL="179070">
                        <a:spcAft>
                          <a:spcPts val="0"/>
                        </a:spcAft>
                      </a:pPr>
                      <a:r>
                        <a:rPr lang="ru-RU" sz="1100" dirty="0">
                          <a:solidFill>
                            <a:srgbClr val="002060"/>
                          </a:solidFill>
                          <a:effectLst/>
                        </a:rPr>
                        <a:t>Второй</a:t>
                      </a:r>
                      <a:r>
                        <a:rPr lang="ru-RU" sz="1100" spc="-15" dirty="0">
                          <a:solidFill>
                            <a:srgbClr val="002060"/>
                          </a:solidFill>
                          <a:effectLst/>
                        </a:rPr>
                        <a:t> </a:t>
                      </a:r>
                      <a:r>
                        <a:rPr lang="ru-RU" sz="1100" dirty="0">
                          <a:solidFill>
                            <a:srgbClr val="002060"/>
                          </a:solidFill>
                          <a:effectLst/>
                        </a:rPr>
                        <a:t>завтрак</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Aft>
                          <a:spcPts val="0"/>
                        </a:spcAft>
                      </a:pPr>
                      <a:r>
                        <a:rPr lang="ru-RU" sz="1100" dirty="0">
                          <a:solidFill>
                            <a:srgbClr val="002060"/>
                          </a:solidFill>
                          <a:effectLst/>
                        </a:rPr>
                        <a:t>10.00-10.05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10.10-10.15</a:t>
                      </a:r>
                      <a:endParaRPr lang="ru-RU" sz="1100" dirty="0">
                        <a:solidFill>
                          <a:srgbClr val="002060"/>
                        </a:solidFill>
                        <a:effectLst/>
                        <a:latin typeface="Times New Roman"/>
                        <a:ea typeface="Times New Roman"/>
                      </a:endParaRPr>
                    </a:p>
                  </a:txBody>
                  <a:tcPr marL="0" marR="0" marT="0" marB="0"/>
                </a:tc>
                <a:tc>
                  <a:txBody>
                    <a:bodyPr/>
                    <a:lstStyle/>
                    <a:p>
                      <a:pPr marL="179070" marR="120650" algn="ctr">
                        <a:spcAft>
                          <a:spcPts val="0"/>
                        </a:spcAft>
                      </a:pPr>
                      <a:r>
                        <a:rPr lang="ru-RU" sz="1100">
                          <a:solidFill>
                            <a:srgbClr val="002060"/>
                          </a:solidFill>
                          <a:effectLst/>
                        </a:rPr>
                        <a:t>10.20-10.25</a:t>
                      </a:r>
                      <a:endParaRPr lang="ru-RU" sz="1100">
                        <a:solidFill>
                          <a:srgbClr val="002060"/>
                        </a:solidFill>
                        <a:effectLst/>
                        <a:latin typeface="Times New Roman"/>
                        <a:ea typeface="Times New Roman"/>
                      </a:endParaRPr>
                    </a:p>
                  </a:txBody>
                  <a:tcPr marL="0" marR="0" marT="0" marB="0"/>
                </a:tc>
                <a:tc>
                  <a:txBody>
                    <a:bodyPr/>
                    <a:lstStyle/>
                    <a:p>
                      <a:pPr marL="179070" marR="165100" algn="ctr">
                        <a:spcAft>
                          <a:spcPts val="0"/>
                        </a:spcAft>
                      </a:pPr>
                      <a:r>
                        <a:rPr lang="ru-RU" sz="1100" dirty="0" smtClean="0">
                          <a:solidFill>
                            <a:srgbClr val="002060"/>
                          </a:solidFill>
                          <a:effectLst/>
                        </a:rPr>
                        <a:t>10.25</a:t>
                      </a:r>
                      <a:r>
                        <a:rPr lang="ru-RU" sz="1100" baseline="0" dirty="0" smtClean="0">
                          <a:solidFill>
                            <a:srgbClr val="002060"/>
                          </a:solidFill>
                          <a:effectLst/>
                        </a:rPr>
                        <a:t> -</a:t>
                      </a:r>
                      <a:r>
                        <a:rPr lang="ru-RU" sz="1100" dirty="0" smtClean="0">
                          <a:solidFill>
                            <a:srgbClr val="002060"/>
                          </a:solidFill>
                          <a:effectLst/>
                        </a:rPr>
                        <a:t>10.30</a:t>
                      </a:r>
                      <a:endParaRPr lang="ru-RU" sz="1100" dirty="0">
                        <a:solidFill>
                          <a:srgbClr val="002060"/>
                        </a:solidFill>
                        <a:effectLst/>
                        <a:latin typeface="Times New Roman"/>
                        <a:ea typeface="Times New Roman"/>
                      </a:endParaRPr>
                    </a:p>
                  </a:txBody>
                  <a:tcPr marL="0" marR="0" marT="0" marB="0"/>
                </a:tc>
              </a:tr>
              <a:tr h="673346">
                <a:tc>
                  <a:txBody>
                    <a:bodyPr/>
                    <a:lstStyle/>
                    <a:p>
                      <a:pPr marL="179070" marR="244475" algn="just">
                        <a:spcAft>
                          <a:spcPts val="0"/>
                        </a:spcAft>
                      </a:pP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a:t>
                      </a:r>
                      <a:r>
                        <a:rPr lang="ru-RU" sz="1100" spc="5" dirty="0">
                          <a:solidFill>
                            <a:srgbClr val="002060"/>
                          </a:solidFill>
                          <a:effectLst/>
                        </a:rPr>
                        <a:t> </a:t>
                      </a:r>
                      <a:r>
                        <a:rPr lang="ru-RU" sz="1100" dirty="0">
                          <a:solidFill>
                            <a:srgbClr val="002060"/>
                          </a:solidFill>
                          <a:effectLst/>
                        </a:rPr>
                        <a:t>прогулке,</a:t>
                      </a:r>
                      <a:r>
                        <a:rPr lang="ru-RU" sz="1100" spc="-285" dirty="0">
                          <a:solidFill>
                            <a:srgbClr val="002060"/>
                          </a:solidFill>
                          <a:effectLst/>
                        </a:rPr>
                        <a:t> </a:t>
                      </a:r>
                      <a:r>
                        <a:rPr lang="ru-RU" sz="1100" dirty="0">
                          <a:solidFill>
                            <a:srgbClr val="002060"/>
                          </a:solidFill>
                          <a:effectLst/>
                        </a:rPr>
                        <a:t>прогулка,</a:t>
                      </a:r>
                      <a:r>
                        <a:rPr lang="ru-RU" sz="1100" spc="5" dirty="0">
                          <a:solidFill>
                            <a:srgbClr val="002060"/>
                          </a:solidFill>
                          <a:effectLst/>
                        </a:rPr>
                        <a:t> </a:t>
                      </a:r>
                      <a:r>
                        <a:rPr lang="ru-RU" sz="1100" dirty="0">
                          <a:solidFill>
                            <a:srgbClr val="002060"/>
                          </a:solidFill>
                          <a:effectLst/>
                        </a:rPr>
                        <a:t>занятия</a:t>
                      </a:r>
                      <a:r>
                        <a:rPr lang="ru-RU" sz="1100" spc="5" dirty="0">
                          <a:solidFill>
                            <a:srgbClr val="002060"/>
                          </a:solidFill>
                          <a:effectLst/>
                        </a:rPr>
                        <a:t> </a:t>
                      </a:r>
                      <a:r>
                        <a:rPr lang="ru-RU" sz="1100" dirty="0">
                          <a:solidFill>
                            <a:srgbClr val="002060"/>
                          </a:solidFill>
                          <a:effectLst/>
                        </a:rPr>
                        <a:t>на</a:t>
                      </a:r>
                      <a:r>
                        <a:rPr lang="ru-RU" sz="1100" spc="5" dirty="0">
                          <a:solidFill>
                            <a:srgbClr val="002060"/>
                          </a:solidFill>
                          <a:effectLst/>
                        </a:rPr>
                        <a:t> </a:t>
                      </a:r>
                      <a:r>
                        <a:rPr lang="ru-RU" sz="1100" dirty="0">
                          <a:solidFill>
                            <a:srgbClr val="002060"/>
                          </a:solidFill>
                          <a:effectLst/>
                        </a:rPr>
                        <a:t>прогулке,</a:t>
                      </a:r>
                      <a:r>
                        <a:rPr lang="ru-RU" sz="1100" spc="5" dirty="0">
                          <a:solidFill>
                            <a:srgbClr val="002060"/>
                          </a:solidFill>
                          <a:effectLst/>
                        </a:rPr>
                        <a:t> </a:t>
                      </a:r>
                      <a:r>
                        <a:rPr lang="ru-RU" sz="1100" dirty="0">
                          <a:solidFill>
                            <a:srgbClr val="002060"/>
                          </a:solidFill>
                          <a:effectLst/>
                        </a:rPr>
                        <a:t>возвращение</a:t>
                      </a:r>
                      <a:r>
                        <a:rPr lang="ru-RU" sz="1100" spc="5" dirty="0">
                          <a:solidFill>
                            <a:srgbClr val="002060"/>
                          </a:solidFill>
                          <a:effectLst/>
                        </a:rPr>
                        <a:t> </a:t>
                      </a:r>
                      <a:r>
                        <a:rPr lang="ru-RU" sz="1100" dirty="0">
                          <a:solidFill>
                            <a:srgbClr val="002060"/>
                          </a:solidFill>
                          <a:effectLst/>
                        </a:rPr>
                        <a:t>с</a:t>
                      </a:r>
                      <a:r>
                        <a:rPr lang="ru-RU" sz="1100" spc="-285" dirty="0">
                          <a:solidFill>
                            <a:srgbClr val="002060"/>
                          </a:solidFill>
                          <a:effectLst/>
                        </a:rPr>
                        <a:t> </a:t>
                      </a:r>
                      <a:r>
                        <a:rPr lang="ru-RU" sz="1100" dirty="0">
                          <a:solidFill>
                            <a:srgbClr val="002060"/>
                          </a:solidFill>
                          <a:effectLst/>
                        </a:rPr>
                        <a:t>прогулки. Подготовка к обеду.</a:t>
                      </a:r>
                      <a:endParaRPr lang="ru-RU" sz="1100" dirty="0">
                        <a:solidFill>
                          <a:srgbClr val="002060"/>
                        </a:solidFill>
                        <a:effectLst/>
                        <a:latin typeface="Times New Roman"/>
                        <a:ea typeface="Times New Roman"/>
                      </a:endParaRPr>
                    </a:p>
                  </a:txBody>
                  <a:tcPr marL="0" marR="0" marT="0" marB="0"/>
                </a:tc>
                <a:tc>
                  <a:txBody>
                    <a:bodyPr/>
                    <a:lstStyle/>
                    <a:p>
                      <a:pPr marL="179070" marR="194945" algn="ctr">
                        <a:spcAft>
                          <a:spcPts val="0"/>
                        </a:spcAft>
                      </a:pPr>
                      <a:r>
                        <a:rPr lang="ru-RU" sz="1100" dirty="0">
                          <a:solidFill>
                            <a:srgbClr val="002060"/>
                          </a:solidFill>
                          <a:effectLst/>
                        </a:rPr>
                        <a:t>8.50- 11.30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9.00-11.55</a:t>
                      </a:r>
                      <a:endParaRPr lang="ru-RU" sz="1100" dirty="0">
                        <a:solidFill>
                          <a:srgbClr val="002060"/>
                        </a:solidFill>
                        <a:effectLst/>
                        <a:latin typeface="Times New Roman"/>
                        <a:ea typeface="Times New Roman"/>
                      </a:endParaRPr>
                    </a:p>
                  </a:txBody>
                  <a:tcPr marL="0" marR="0" marT="0" marB="0"/>
                </a:tc>
                <a:tc>
                  <a:txBody>
                    <a:bodyPr/>
                    <a:lstStyle/>
                    <a:p>
                      <a:pPr marL="179070" marR="158750" algn="ctr">
                        <a:spcAft>
                          <a:spcPts val="0"/>
                        </a:spcAft>
                      </a:pPr>
                      <a:r>
                        <a:rPr lang="ru-RU" sz="1100">
                          <a:solidFill>
                            <a:srgbClr val="002060"/>
                          </a:solidFill>
                          <a:effectLst/>
                        </a:rPr>
                        <a:t>9.00-12.00</a:t>
                      </a:r>
                      <a:endParaRPr lang="ru-RU" sz="1100">
                        <a:solidFill>
                          <a:srgbClr val="002060"/>
                        </a:solidFill>
                        <a:effectLst/>
                        <a:latin typeface="Times New Roman"/>
                        <a:ea typeface="Times New Roman"/>
                      </a:endParaRPr>
                    </a:p>
                  </a:txBody>
                  <a:tcPr marL="0" marR="0" marT="0" marB="0"/>
                </a:tc>
                <a:tc>
                  <a:txBody>
                    <a:bodyPr/>
                    <a:lstStyle/>
                    <a:p>
                      <a:pPr marL="179070" marR="203200" algn="ctr">
                        <a:spcAft>
                          <a:spcPts val="0"/>
                        </a:spcAft>
                      </a:pPr>
                      <a:r>
                        <a:rPr lang="ru-RU" sz="1100">
                          <a:solidFill>
                            <a:srgbClr val="002060"/>
                          </a:solidFill>
                          <a:effectLst/>
                        </a:rPr>
                        <a:t>9.00-12.05</a:t>
                      </a:r>
                      <a:endParaRPr lang="ru-RU" sz="1100">
                        <a:solidFill>
                          <a:srgbClr val="002060"/>
                        </a:solidFill>
                        <a:effectLst/>
                        <a:latin typeface="Times New Roman"/>
                        <a:ea typeface="Times New Roman"/>
                      </a:endParaRPr>
                    </a:p>
                  </a:txBody>
                  <a:tcPr marL="0" marR="0" marT="0" marB="0"/>
                </a:tc>
              </a:tr>
              <a:tr h="357617">
                <a:tc>
                  <a:txBody>
                    <a:bodyPr/>
                    <a:lstStyle/>
                    <a:p>
                      <a:pPr marL="179070">
                        <a:spcBef>
                          <a:spcPts val="450"/>
                        </a:spcBef>
                        <a:spcAft>
                          <a:spcPts val="0"/>
                        </a:spcAft>
                      </a:pPr>
                      <a:r>
                        <a:rPr lang="ru-RU" sz="1100">
                          <a:solidFill>
                            <a:srgbClr val="002060"/>
                          </a:solidFill>
                          <a:effectLst/>
                        </a:rPr>
                        <a:t>Обед</a:t>
                      </a:r>
                      <a:endParaRPr lang="ru-RU" sz="1100">
                        <a:solidFill>
                          <a:srgbClr val="002060"/>
                        </a:solidFill>
                        <a:effectLst/>
                        <a:latin typeface="Times New Roman"/>
                        <a:ea typeface="Times New Roman"/>
                      </a:endParaRPr>
                    </a:p>
                  </a:txBody>
                  <a:tcPr marL="0" marR="0" marT="0" marB="0"/>
                </a:tc>
                <a:tc>
                  <a:txBody>
                    <a:bodyPr/>
                    <a:lstStyle/>
                    <a:p>
                      <a:pPr marL="179070" marR="156845" algn="ctr">
                        <a:spcBef>
                          <a:spcPts val="450"/>
                        </a:spcBef>
                        <a:spcAft>
                          <a:spcPts val="0"/>
                        </a:spcAft>
                      </a:pPr>
                      <a:r>
                        <a:rPr lang="ru-RU" sz="1100" dirty="0">
                          <a:solidFill>
                            <a:srgbClr val="002060"/>
                          </a:solidFill>
                          <a:effectLst/>
                        </a:rPr>
                        <a:t>11.30-12.00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Bef>
                          <a:spcPts val="450"/>
                        </a:spcBef>
                        <a:spcAft>
                          <a:spcPts val="0"/>
                        </a:spcAft>
                      </a:pPr>
                      <a:r>
                        <a:rPr lang="ru-RU" sz="1100" dirty="0">
                          <a:solidFill>
                            <a:srgbClr val="002060"/>
                          </a:solidFill>
                          <a:effectLst/>
                        </a:rPr>
                        <a:t>11.55-12.20</a:t>
                      </a:r>
                      <a:endParaRPr lang="ru-RU" sz="1100" dirty="0">
                        <a:solidFill>
                          <a:srgbClr val="002060"/>
                        </a:solidFill>
                        <a:effectLst/>
                        <a:latin typeface="Times New Roman"/>
                        <a:ea typeface="Times New Roman"/>
                      </a:endParaRPr>
                    </a:p>
                  </a:txBody>
                  <a:tcPr marL="0" marR="0" marT="0" marB="0"/>
                </a:tc>
                <a:tc>
                  <a:txBody>
                    <a:bodyPr/>
                    <a:lstStyle/>
                    <a:p>
                      <a:pPr marL="179070" marR="120650" algn="ctr">
                        <a:spcBef>
                          <a:spcPts val="450"/>
                        </a:spcBef>
                        <a:spcAft>
                          <a:spcPts val="0"/>
                        </a:spcAft>
                      </a:pPr>
                      <a:r>
                        <a:rPr lang="ru-RU" sz="1100">
                          <a:solidFill>
                            <a:srgbClr val="002060"/>
                          </a:solidFill>
                          <a:effectLst/>
                        </a:rPr>
                        <a:t>12.00-12.25</a:t>
                      </a:r>
                      <a:endParaRPr lang="ru-RU" sz="1100">
                        <a:solidFill>
                          <a:srgbClr val="002060"/>
                        </a:solidFill>
                        <a:effectLst/>
                        <a:latin typeface="Times New Roman"/>
                        <a:ea typeface="Times New Roman"/>
                      </a:endParaRPr>
                    </a:p>
                  </a:txBody>
                  <a:tcPr marL="0" marR="0" marT="0" marB="0"/>
                </a:tc>
                <a:tc>
                  <a:txBody>
                    <a:bodyPr/>
                    <a:lstStyle/>
                    <a:p>
                      <a:pPr marL="179070" marR="165100" algn="ctr">
                        <a:spcBef>
                          <a:spcPts val="450"/>
                        </a:spcBef>
                        <a:spcAft>
                          <a:spcPts val="0"/>
                        </a:spcAft>
                      </a:pPr>
                      <a:r>
                        <a:rPr lang="ru-RU" sz="1100">
                          <a:solidFill>
                            <a:srgbClr val="002060"/>
                          </a:solidFill>
                          <a:effectLst/>
                        </a:rPr>
                        <a:t>12.05-12.30</a:t>
                      </a:r>
                      <a:endParaRPr lang="ru-RU" sz="1100">
                        <a:solidFill>
                          <a:srgbClr val="002060"/>
                        </a:solidFill>
                        <a:effectLst/>
                        <a:latin typeface="Times New Roman"/>
                        <a:ea typeface="Times New Roman"/>
                      </a:endParaRPr>
                    </a:p>
                  </a:txBody>
                  <a:tcPr marL="0" marR="0" marT="0" marB="0"/>
                </a:tc>
              </a:tr>
              <a:tr h="646690">
                <a:tc>
                  <a:txBody>
                    <a:bodyPr/>
                    <a:lstStyle/>
                    <a:p>
                      <a:pPr marL="179070" marR="246380" algn="just">
                        <a:spcAft>
                          <a:spcPts val="0"/>
                        </a:spcAft>
                      </a:pP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ко</a:t>
                      </a:r>
                      <a:r>
                        <a:rPr lang="ru-RU" sz="1100" spc="5" dirty="0">
                          <a:solidFill>
                            <a:srgbClr val="002060"/>
                          </a:solidFill>
                          <a:effectLst/>
                        </a:rPr>
                        <a:t> </a:t>
                      </a:r>
                      <a:r>
                        <a:rPr lang="ru-RU" sz="1100" dirty="0">
                          <a:solidFill>
                            <a:srgbClr val="002060"/>
                          </a:solidFill>
                          <a:effectLst/>
                        </a:rPr>
                        <a:t>сну,</a:t>
                      </a:r>
                      <a:r>
                        <a:rPr lang="ru-RU" sz="1100" spc="5" dirty="0">
                          <a:solidFill>
                            <a:srgbClr val="002060"/>
                          </a:solidFill>
                          <a:effectLst/>
                        </a:rPr>
                        <a:t> </a:t>
                      </a:r>
                      <a:r>
                        <a:rPr lang="ru-RU" sz="1100" dirty="0">
                          <a:solidFill>
                            <a:srgbClr val="002060"/>
                          </a:solidFill>
                          <a:effectLst/>
                        </a:rPr>
                        <a:t>сон,</a:t>
                      </a:r>
                      <a:r>
                        <a:rPr lang="ru-RU" sz="1100" spc="5" dirty="0">
                          <a:solidFill>
                            <a:srgbClr val="002060"/>
                          </a:solidFill>
                          <a:effectLst/>
                        </a:rPr>
                        <a:t> </a:t>
                      </a:r>
                      <a:r>
                        <a:rPr lang="ru-RU" sz="1100" dirty="0">
                          <a:solidFill>
                            <a:srgbClr val="002060"/>
                          </a:solidFill>
                          <a:effectLst/>
                        </a:rPr>
                        <a:t>постепенный</a:t>
                      </a:r>
                      <a:r>
                        <a:rPr lang="ru-RU" sz="1100" spc="5" dirty="0">
                          <a:solidFill>
                            <a:srgbClr val="002060"/>
                          </a:solidFill>
                          <a:effectLst/>
                        </a:rPr>
                        <a:t> </a:t>
                      </a:r>
                      <a:r>
                        <a:rPr lang="ru-RU" sz="1100" dirty="0">
                          <a:solidFill>
                            <a:srgbClr val="002060"/>
                          </a:solidFill>
                          <a:effectLst/>
                        </a:rPr>
                        <a:t>подъем</a:t>
                      </a:r>
                      <a:r>
                        <a:rPr lang="ru-RU" sz="1100" spc="5" dirty="0">
                          <a:solidFill>
                            <a:srgbClr val="002060"/>
                          </a:solidFill>
                          <a:effectLst/>
                        </a:rPr>
                        <a:t> </a:t>
                      </a:r>
                      <a:r>
                        <a:rPr lang="ru-RU" sz="1100" dirty="0">
                          <a:solidFill>
                            <a:srgbClr val="002060"/>
                          </a:solidFill>
                          <a:effectLst/>
                        </a:rPr>
                        <a:t>детей,</a:t>
                      </a:r>
                      <a:r>
                        <a:rPr lang="ru-RU" sz="1100" spc="5" dirty="0">
                          <a:solidFill>
                            <a:srgbClr val="002060"/>
                          </a:solidFill>
                          <a:effectLst/>
                        </a:rPr>
                        <a:t> </a:t>
                      </a:r>
                      <a:r>
                        <a:rPr lang="ru-RU" sz="1100" dirty="0">
                          <a:solidFill>
                            <a:srgbClr val="002060"/>
                          </a:solidFill>
                          <a:effectLst/>
                        </a:rPr>
                        <a:t>закаливающие</a:t>
                      </a:r>
                      <a:r>
                        <a:rPr lang="ru-RU" sz="1100" spc="-15" dirty="0">
                          <a:solidFill>
                            <a:srgbClr val="002060"/>
                          </a:solidFill>
                          <a:effectLst/>
                        </a:rPr>
                        <a:t> </a:t>
                      </a:r>
                      <a:r>
                        <a:rPr lang="ru-RU" sz="1100" dirty="0">
                          <a:solidFill>
                            <a:srgbClr val="002060"/>
                          </a:solidFill>
                          <a:effectLst/>
                        </a:rPr>
                        <a:t>процедуры</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Aft>
                          <a:spcPts val="0"/>
                        </a:spcAft>
                      </a:pPr>
                      <a:r>
                        <a:rPr lang="ru-RU" sz="1100" dirty="0">
                          <a:solidFill>
                            <a:srgbClr val="002060"/>
                          </a:solidFill>
                          <a:effectLst/>
                        </a:rPr>
                        <a:t>12.00-15.15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12.20-15.15</a:t>
                      </a:r>
                      <a:endParaRPr lang="ru-RU" sz="1100" dirty="0">
                        <a:solidFill>
                          <a:srgbClr val="002060"/>
                        </a:solidFill>
                        <a:effectLst/>
                        <a:latin typeface="Times New Roman"/>
                        <a:ea typeface="Times New Roman"/>
                      </a:endParaRPr>
                    </a:p>
                  </a:txBody>
                  <a:tcPr marL="0" marR="0" marT="0" marB="0"/>
                </a:tc>
                <a:tc>
                  <a:txBody>
                    <a:bodyPr/>
                    <a:lstStyle/>
                    <a:p>
                      <a:pPr marL="179070" marR="120650" algn="ctr">
                        <a:spcAft>
                          <a:spcPts val="0"/>
                        </a:spcAft>
                      </a:pPr>
                      <a:r>
                        <a:rPr lang="ru-RU" sz="1100" dirty="0">
                          <a:solidFill>
                            <a:srgbClr val="002060"/>
                          </a:solidFill>
                          <a:effectLst/>
                        </a:rPr>
                        <a:t>12.25-15.00</a:t>
                      </a:r>
                      <a:endParaRPr lang="ru-RU" sz="1100" dirty="0">
                        <a:solidFill>
                          <a:srgbClr val="002060"/>
                        </a:solidFill>
                        <a:effectLst/>
                        <a:latin typeface="Times New Roman"/>
                        <a:ea typeface="Times New Roman"/>
                      </a:endParaRPr>
                    </a:p>
                  </a:txBody>
                  <a:tcPr marL="0" marR="0" marT="0" marB="0"/>
                </a:tc>
                <a:tc>
                  <a:txBody>
                    <a:bodyPr/>
                    <a:lstStyle/>
                    <a:p>
                      <a:pPr marL="179070" marR="165100" algn="ctr">
                        <a:spcAft>
                          <a:spcPts val="0"/>
                        </a:spcAft>
                      </a:pPr>
                      <a:r>
                        <a:rPr lang="ru-RU" sz="1100">
                          <a:solidFill>
                            <a:srgbClr val="002060"/>
                          </a:solidFill>
                          <a:effectLst/>
                        </a:rPr>
                        <a:t>12.30-15.00</a:t>
                      </a:r>
                      <a:endParaRPr lang="ru-RU" sz="1100">
                        <a:solidFill>
                          <a:srgbClr val="002060"/>
                        </a:solidFill>
                        <a:effectLst/>
                        <a:latin typeface="Times New Roman"/>
                        <a:ea typeface="Times New Roman"/>
                      </a:endParaRPr>
                    </a:p>
                  </a:txBody>
                  <a:tcPr marL="0" marR="0" marT="0" marB="0"/>
                </a:tc>
              </a:tr>
              <a:tr h="357617">
                <a:tc>
                  <a:txBody>
                    <a:bodyPr/>
                    <a:lstStyle/>
                    <a:p>
                      <a:pPr marL="179070">
                        <a:spcAft>
                          <a:spcPts val="0"/>
                        </a:spcAft>
                      </a:pPr>
                      <a:r>
                        <a:rPr lang="ru-RU" sz="1100" dirty="0">
                          <a:solidFill>
                            <a:srgbClr val="002060"/>
                          </a:solidFill>
                          <a:effectLst/>
                        </a:rPr>
                        <a:t>Полдник</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Aft>
                          <a:spcPts val="0"/>
                        </a:spcAft>
                      </a:pPr>
                      <a:r>
                        <a:rPr lang="ru-RU" sz="1100" dirty="0">
                          <a:solidFill>
                            <a:srgbClr val="002060"/>
                          </a:solidFill>
                          <a:effectLst/>
                        </a:rPr>
                        <a:t>15.15-15.30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15.15-15.30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15.15-15.30</a:t>
                      </a:r>
                      <a:endParaRPr lang="ru-RU" sz="1100" dirty="0">
                        <a:solidFill>
                          <a:srgbClr val="002060"/>
                        </a:solidFill>
                        <a:effectLst/>
                        <a:latin typeface="Times New Roman"/>
                        <a:ea typeface="Times New Roman"/>
                      </a:endParaRPr>
                    </a:p>
                  </a:txBody>
                  <a:tcPr marL="0" marR="0" marT="0" marB="0"/>
                </a:tc>
                <a:tc>
                  <a:txBody>
                    <a:bodyPr/>
                    <a:lstStyle/>
                    <a:p>
                      <a:pPr marL="179070" marR="165100" algn="ctr">
                        <a:spcAft>
                          <a:spcPts val="0"/>
                        </a:spcAft>
                      </a:pPr>
                      <a:r>
                        <a:rPr lang="ru-RU" sz="1100">
                          <a:solidFill>
                            <a:srgbClr val="002060"/>
                          </a:solidFill>
                          <a:effectLst/>
                        </a:rPr>
                        <a:t>15.20-15.30</a:t>
                      </a:r>
                      <a:endParaRPr lang="ru-RU" sz="1100">
                        <a:solidFill>
                          <a:srgbClr val="002060"/>
                        </a:solidFill>
                        <a:effectLst/>
                        <a:latin typeface="Times New Roman"/>
                        <a:ea typeface="Times New Roman"/>
                      </a:endParaRPr>
                    </a:p>
                  </a:txBody>
                  <a:tcPr marL="0" marR="0" marT="0" marB="0"/>
                </a:tc>
              </a:tr>
              <a:tr h="505010">
                <a:tc>
                  <a:txBody>
                    <a:bodyPr/>
                    <a:lstStyle/>
                    <a:p>
                      <a:pPr marL="179070" marR="246380">
                        <a:spcBef>
                          <a:spcPts val="450"/>
                        </a:spcBef>
                        <a:spcAft>
                          <a:spcPts val="0"/>
                        </a:spcAft>
                        <a:tabLst>
                          <a:tab pos="923290" algn="l"/>
                        </a:tabLst>
                      </a:pPr>
                      <a:r>
                        <a:rPr lang="ru-RU" sz="1100" dirty="0">
                          <a:solidFill>
                            <a:srgbClr val="002060"/>
                          </a:solidFill>
                          <a:effectLst/>
                        </a:rPr>
                        <a:t>Подготовка</a:t>
                      </a:r>
                      <a:r>
                        <a:rPr lang="ru-RU" sz="1100" spc="5" dirty="0">
                          <a:solidFill>
                            <a:srgbClr val="002060"/>
                          </a:solidFill>
                          <a:effectLst/>
                        </a:rPr>
                        <a:t> </a:t>
                      </a:r>
                      <a:r>
                        <a:rPr lang="ru-RU" sz="1100" dirty="0">
                          <a:solidFill>
                            <a:srgbClr val="002060"/>
                          </a:solidFill>
                          <a:effectLst/>
                        </a:rPr>
                        <a:t>к</a:t>
                      </a:r>
                      <a:r>
                        <a:rPr lang="ru-RU" sz="1100" spc="5" dirty="0">
                          <a:solidFill>
                            <a:srgbClr val="002060"/>
                          </a:solidFill>
                          <a:effectLst/>
                        </a:rPr>
                        <a:t> </a:t>
                      </a:r>
                      <a:r>
                        <a:rPr lang="ru-RU" sz="1100" dirty="0">
                          <a:solidFill>
                            <a:srgbClr val="002060"/>
                          </a:solidFill>
                          <a:effectLst/>
                        </a:rPr>
                        <a:t>прогулке,</a:t>
                      </a:r>
                      <a:r>
                        <a:rPr lang="ru-RU" sz="1100" spc="-285" dirty="0">
                          <a:solidFill>
                            <a:srgbClr val="002060"/>
                          </a:solidFill>
                          <a:effectLst/>
                        </a:rPr>
                        <a:t> </a:t>
                      </a:r>
                      <a:r>
                        <a:rPr lang="ru-RU" sz="1100" dirty="0">
                          <a:solidFill>
                            <a:srgbClr val="002060"/>
                          </a:solidFill>
                          <a:effectLst/>
                        </a:rPr>
                        <a:t>прогулка,</a:t>
                      </a:r>
                      <a:r>
                        <a:rPr lang="ru-RU" sz="1100" spc="5" dirty="0">
                          <a:solidFill>
                            <a:srgbClr val="002060"/>
                          </a:solidFill>
                          <a:effectLst/>
                        </a:rPr>
                        <a:t> </a:t>
                      </a:r>
                      <a:r>
                        <a:rPr lang="ru-RU" sz="1100" dirty="0">
                          <a:solidFill>
                            <a:srgbClr val="002060"/>
                          </a:solidFill>
                          <a:effectLst/>
                        </a:rPr>
                        <a:t>самостоятельная</a:t>
                      </a:r>
                      <a:r>
                        <a:rPr lang="ru-RU" sz="1100" spc="5" dirty="0">
                          <a:solidFill>
                            <a:srgbClr val="002060"/>
                          </a:solidFill>
                          <a:effectLst/>
                        </a:rPr>
                        <a:t> </a:t>
                      </a:r>
                      <a:r>
                        <a:rPr lang="ru-RU" sz="1100" dirty="0">
                          <a:solidFill>
                            <a:srgbClr val="002060"/>
                          </a:solidFill>
                          <a:effectLst/>
                        </a:rPr>
                        <a:t>деятельность детей</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Bef>
                          <a:spcPts val="450"/>
                        </a:spcBef>
                        <a:spcAft>
                          <a:spcPts val="0"/>
                        </a:spcAft>
                      </a:pPr>
                      <a:r>
                        <a:rPr lang="ru-RU" sz="1100" dirty="0">
                          <a:solidFill>
                            <a:srgbClr val="002060"/>
                          </a:solidFill>
                          <a:effectLst/>
                        </a:rPr>
                        <a:t>15.30-16.20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Bef>
                          <a:spcPts val="450"/>
                        </a:spcBef>
                        <a:spcAft>
                          <a:spcPts val="0"/>
                        </a:spcAft>
                      </a:pPr>
                      <a:r>
                        <a:rPr lang="ru-RU" sz="1100" dirty="0">
                          <a:solidFill>
                            <a:srgbClr val="002060"/>
                          </a:solidFill>
                          <a:effectLst/>
                        </a:rPr>
                        <a:t>15.30-16.25</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Bef>
                          <a:spcPts val="450"/>
                        </a:spcBef>
                        <a:spcAft>
                          <a:spcPts val="0"/>
                        </a:spcAft>
                      </a:pPr>
                      <a:r>
                        <a:rPr lang="ru-RU" sz="1100" dirty="0">
                          <a:solidFill>
                            <a:srgbClr val="002060"/>
                          </a:solidFill>
                          <a:effectLst/>
                        </a:rPr>
                        <a:t>15.30-16.30</a:t>
                      </a:r>
                      <a:endParaRPr lang="ru-RU" sz="1100" dirty="0">
                        <a:solidFill>
                          <a:srgbClr val="002060"/>
                        </a:solidFill>
                        <a:effectLst/>
                        <a:latin typeface="Times New Roman"/>
                        <a:ea typeface="Times New Roman"/>
                      </a:endParaRPr>
                    </a:p>
                  </a:txBody>
                  <a:tcPr marL="0" marR="0" marT="0" marB="0"/>
                </a:tc>
                <a:tc>
                  <a:txBody>
                    <a:bodyPr/>
                    <a:lstStyle/>
                    <a:p>
                      <a:pPr marL="179070" marR="165100" algn="ctr">
                        <a:spcBef>
                          <a:spcPts val="450"/>
                        </a:spcBef>
                        <a:spcAft>
                          <a:spcPts val="0"/>
                        </a:spcAft>
                      </a:pPr>
                      <a:r>
                        <a:rPr lang="ru-RU" sz="1100">
                          <a:solidFill>
                            <a:srgbClr val="002060"/>
                          </a:solidFill>
                          <a:effectLst/>
                        </a:rPr>
                        <a:t>15.30-16.35</a:t>
                      </a:r>
                      <a:endParaRPr lang="ru-RU" sz="1100">
                        <a:solidFill>
                          <a:srgbClr val="002060"/>
                        </a:solidFill>
                        <a:effectLst/>
                        <a:latin typeface="Times New Roman"/>
                        <a:ea typeface="Times New Roman"/>
                      </a:endParaRPr>
                    </a:p>
                  </a:txBody>
                  <a:tcPr marL="0" marR="0" marT="0" marB="0"/>
                </a:tc>
              </a:tr>
              <a:tr h="357617">
                <a:tc>
                  <a:txBody>
                    <a:bodyPr/>
                    <a:lstStyle/>
                    <a:p>
                      <a:pPr marL="179070" marR="246380" algn="just">
                        <a:spcAft>
                          <a:spcPts val="0"/>
                        </a:spcAft>
                      </a:pPr>
                      <a:r>
                        <a:rPr lang="ru-RU" sz="1100" dirty="0">
                          <a:solidFill>
                            <a:srgbClr val="002060"/>
                          </a:solidFill>
                          <a:effectLst/>
                        </a:rPr>
                        <a:t>Гигиенические процедуры. Подготовка к ужину</a:t>
                      </a:r>
                      <a:r>
                        <a:rPr lang="ru-RU" sz="1100" dirty="0" smtClean="0">
                          <a:solidFill>
                            <a:srgbClr val="002060"/>
                          </a:solidFill>
                          <a:effectLst/>
                        </a:rPr>
                        <a:t>. Ужин</a:t>
                      </a:r>
                      <a:endParaRPr lang="ru-RU" sz="1100" dirty="0">
                        <a:solidFill>
                          <a:srgbClr val="002060"/>
                        </a:solidFill>
                        <a:effectLst/>
                        <a:latin typeface="Times New Roman"/>
                        <a:ea typeface="Times New Roman"/>
                      </a:endParaRPr>
                    </a:p>
                  </a:txBody>
                  <a:tcPr marL="0" marR="0" marT="0" marB="0"/>
                </a:tc>
                <a:tc>
                  <a:txBody>
                    <a:bodyPr/>
                    <a:lstStyle/>
                    <a:p>
                      <a:pPr marL="179070" marR="156845" algn="ctr">
                        <a:spcAft>
                          <a:spcPts val="0"/>
                        </a:spcAft>
                      </a:pPr>
                      <a:r>
                        <a:rPr lang="ru-RU" sz="1100">
                          <a:solidFill>
                            <a:srgbClr val="002060"/>
                          </a:solidFill>
                          <a:effectLst/>
                        </a:rPr>
                        <a:t>16.20-16.50</a:t>
                      </a:r>
                      <a:endParaRPr lang="ru-RU" sz="110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16.25-16.55</a:t>
                      </a:r>
                      <a:endParaRPr lang="ru-RU" sz="1100" dirty="0">
                        <a:solidFill>
                          <a:srgbClr val="002060"/>
                        </a:solidFill>
                        <a:effectLst/>
                        <a:latin typeface="Times New Roman"/>
                        <a:ea typeface="Times New Roman"/>
                      </a:endParaRPr>
                    </a:p>
                  </a:txBody>
                  <a:tcPr marL="0" marR="0" marT="0" marB="0"/>
                </a:tc>
                <a:tc>
                  <a:txBody>
                    <a:bodyPr/>
                    <a:lstStyle/>
                    <a:p>
                      <a:pPr marL="179070" marR="120650" algn="ctr">
                        <a:spcAft>
                          <a:spcPts val="0"/>
                        </a:spcAft>
                      </a:pPr>
                      <a:r>
                        <a:rPr lang="ru-RU" sz="1100" dirty="0">
                          <a:solidFill>
                            <a:srgbClr val="002060"/>
                          </a:solidFill>
                          <a:effectLst/>
                        </a:rPr>
                        <a:t>16.30-16.50</a:t>
                      </a:r>
                      <a:endParaRPr lang="ru-RU" sz="1100" dirty="0">
                        <a:solidFill>
                          <a:srgbClr val="002060"/>
                        </a:solidFill>
                        <a:effectLst/>
                        <a:latin typeface="Times New Roman"/>
                        <a:ea typeface="Times New Roman"/>
                      </a:endParaRPr>
                    </a:p>
                  </a:txBody>
                  <a:tcPr marL="0" marR="0" marT="0" marB="0"/>
                </a:tc>
                <a:tc>
                  <a:txBody>
                    <a:bodyPr/>
                    <a:lstStyle/>
                    <a:p>
                      <a:pPr marL="179070" marR="165100" algn="ctr">
                        <a:spcAft>
                          <a:spcPts val="0"/>
                        </a:spcAft>
                      </a:pPr>
                      <a:r>
                        <a:rPr lang="ru-RU" sz="1100" dirty="0">
                          <a:solidFill>
                            <a:srgbClr val="002060"/>
                          </a:solidFill>
                          <a:effectLst/>
                        </a:rPr>
                        <a:t>16.35-17.00</a:t>
                      </a:r>
                      <a:endParaRPr lang="ru-RU" sz="1100" dirty="0">
                        <a:solidFill>
                          <a:srgbClr val="002060"/>
                        </a:solidFill>
                        <a:effectLst/>
                        <a:latin typeface="Times New Roman"/>
                        <a:ea typeface="Times New Roman"/>
                      </a:endParaRPr>
                    </a:p>
                  </a:txBody>
                  <a:tcPr marL="0" marR="0" marT="0" marB="0"/>
                </a:tc>
              </a:tr>
              <a:tr h="336673">
                <a:tc>
                  <a:txBody>
                    <a:bodyPr/>
                    <a:lstStyle/>
                    <a:p>
                      <a:pPr marL="179070">
                        <a:spcAft>
                          <a:spcPts val="0"/>
                        </a:spcAft>
                      </a:pPr>
                      <a:r>
                        <a:rPr lang="ru-RU" sz="1100" dirty="0">
                          <a:solidFill>
                            <a:srgbClr val="002060"/>
                          </a:solidFill>
                          <a:effectLst/>
                        </a:rPr>
                        <a:t>Вечерняя прогулка. Уход</a:t>
                      </a:r>
                      <a:r>
                        <a:rPr lang="ru-RU" sz="1100" spc="-5" dirty="0">
                          <a:solidFill>
                            <a:srgbClr val="002060"/>
                          </a:solidFill>
                          <a:effectLst/>
                        </a:rPr>
                        <a:t> </a:t>
                      </a:r>
                      <a:r>
                        <a:rPr lang="ru-RU" sz="1100" dirty="0">
                          <a:solidFill>
                            <a:srgbClr val="002060"/>
                          </a:solidFill>
                          <a:effectLst/>
                        </a:rPr>
                        <a:t>домой</a:t>
                      </a:r>
                      <a:endParaRPr lang="ru-RU" sz="1100" dirty="0">
                        <a:solidFill>
                          <a:srgbClr val="002060"/>
                        </a:solidFill>
                        <a:effectLst/>
                        <a:latin typeface="Times New Roman"/>
                        <a:ea typeface="Times New Roman"/>
                      </a:endParaRPr>
                    </a:p>
                  </a:txBody>
                  <a:tcPr marL="0" marR="0" marT="0" marB="0"/>
                </a:tc>
                <a:tc>
                  <a:txBody>
                    <a:bodyPr/>
                    <a:lstStyle/>
                    <a:p>
                      <a:pPr marL="264795" algn="ctr">
                        <a:spcAft>
                          <a:spcPts val="0"/>
                        </a:spcAft>
                      </a:pPr>
                      <a:r>
                        <a:rPr lang="ru-RU" sz="1100" dirty="0">
                          <a:solidFill>
                            <a:srgbClr val="002060"/>
                          </a:solidFill>
                          <a:effectLst/>
                        </a:rPr>
                        <a:t>16.50-18.00</a:t>
                      </a:r>
                      <a:endParaRPr lang="ru-RU" sz="1100" dirty="0">
                        <a:solidFill>
                          <a:srgbClr val="002060"/>
                        </a:solidFill>
                        <a:effectLst/>
                        <a:latin typeface="Times New Roman"/>
                        <a:ea typeface="Times New Roman"/>
                      </a:endParaRPr>
                    </a:p>
                  </a:txBody>
                  <a:tcPr marL="0" marR="0" marT="0" marB="0"/>
                </a:tc>
                <a:tc>
                  <a:txBody>
                    <a:bodyPr/>
                    <a:lstStyle/>
                    <a:p>
                      <a:pPr marL="147320" marR="138430" algn="ctr">
                        <a:spcAft>
                          <a:spcPts val="0"/>
                        </a:spcAft>
                      </a:pPr>
                      <a:r>
                        <a:rPr lang="ru-RU" sz="1100" dirty="0">
                          <a:solidFill>
                            <a:srgbClr val="002060"/>
                          </a:solidFill>
                          <a:effectLst/>
                        </a:rPr>
                        <a:t>16.55-18.00</a:t>
                      </a:r>
                      <a:endParaRPr lang="ru-RU" sz="1100" dirty="0">
                        <a:solidFill>
                          <a:srgbClr val="002060"/>
                        </a:solidFill>
                        <a:effectLst/>
                        <a:latin typeface="Times New Roman"/>
                        <a:ea typeface="Times New Roman"/>
                      </a:endParaRPr>
                    </a:p>
                  </a:txBody>
                  <a:tcPr marL="0" marR="0" marT="0" marB="0"/>
                </a:tc>
                <a:tc>
                  <a:txBody>
                    <a:bodyPr/>
                    <a:lstStyle/>
                    <a:p>
                      <a:pPr marL="226695" algn="ctr">
                        <a:spcAft>
                          <a:spcPts val="0"/>
                        </a:spcAft>
                      </a:pPr>
                      <a:r>
                        <a:rPr lang="ru-RU" sz="1100" dirty="0">
                          <a:solidFill>
                            <a:srgbClr val="002060"/>
                          </a:solidFill>
                          <a:effectLst/>
                        </a:rPr>
                        <a:t>16.50-18.00</a:t>
                      </a:r>
                      <a:endParaRPr lang="ru-RU" sz="1100" dirty="0">
                        <a:solidFill>
                          <a:srgbClr val="002060"/>
                        </a:solidFill>
                        <a:effectLst/>
                        <a:latin typeface="Times New Roman"/>
                        <a:ea typeface="Times New Roman"/>
                      </a:endParaRPr>
                    </a:p>
                  </a:txBody>
                  <a:tcPr marL="0" marR="0" marT="0" marB="0"/>
                </a:tc>
                <a:tc>
                  <a:txBody>
                    <a:bodyPr/>
                    <a:lstStyle/>
                    <a:p>
                      <a:pPr marL="179070" algn="ctr">
                        <a:spcAft>
                          <a:spcPts val="0"/>
                        </a:spcAft>
                      </a:pPr>
                      <a:r>
                        <a:rPr lang="ru-RU" sz="1100" smtClean="0">
                          <a:solidFill>
                            <a:srgbClr val="002060"/>
                          </a:solidFill>
                          <a:effectLst/>
                        </a:rPr>
                        <a:t>17.00-</a:t>
                      </a:r>
                    </a:p>
                    <a:p>
                      <a:pPr marL="179070" algn="ctr">
                        <a:spcAft>
                          <a:spcPts val="0"/>
                        </a:spcAft>
                      </a:pPr>
                      <a:r>
                        <a:rPr lang="ru-RU" sz="1100" dirty="0" smtClean="0">
                          <a:solidFill>
                            <a:srgbClr val="002060"/>
                          </a:solidFill>
                          <a:effectLst/>
                        </a:rPr>
                        <a:t>18.00</a:t>
                      </a:r>
                      <a:endParaRPr lang="ru-RU" sz="1100" dirty="0">
                        <a:solidFill>
                          <a:srgbClr val="002060"/>
                        </a:solidFill>
                        <a:effectLst/>
                        <a:latin typeface="Times New Roman"/>
                        <a:ea typeface="Times New Roman"/>
                      </a:endParaRPr>
                    </a:p>
                  </a:txBody>
                  <a:tcPr marL="0" marR="0" marT="0" marB="0"/>
                </a:tc>
              </a:tr>
            </a:tbl>
          </a:graphicData>
        </a:graphic>
      </p:graphicFrame>
    </p:spTree>
    <p:extLst>
      <p:ext uri="{BB962C8B-B14F-4D97-AF65-F5344CB8AC3E}">
        <p14:creationId xmlns:p14="http://schemas.microsoft.com/office/powerpoint/2010/main" val="3198724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620688"/>
            <a:ext cx="7776864" cy="4278094"/>
          </a:xfrm>
          <a:prstGeom prst="rect">
            <a:avLst/>
          </a:prstGeom>
        </p:spPr>
        <p:txBody>
          <a:bodyPr wrap="square">
            <a:spAutoFit/>
          </a:bodyPr>
          <a:lstStyle/>
          <a:p>
            <a:pPr algn="ctr"/>
            <a:r>
              <a:rPr lang="ru-RU" sz="1600" dirty="0" smtClean="0">
                <a:solidFill>
                  <a:srgbClr val="FF0000"/>
                </a:solidFill>
              </a:rPr>
              <a:t>Краткая информация о ДОУ № 112  «Мозаика»</a:t>
            </a:r>
          </a:p>
          <a:p>
            <a:pPr algn="just"/>
            <a:endParaRPr lang="ru-RU" sz="1600" dirty="0" smtClean="0"/>
          </a:p>
          <a:p>
            <a:pPr algn="just"/>
            <a:r>
              <a:rPr lang="ru-RU" sz="1600" dirty="0" smtClean="0">
                <a:solidFill>
                  <a:srgbClr val="002060"/>
                </a:solidFill>
              </a:rPr>
              <a:t>В ДОУ имеются бассейн, музыкальный, физкультурный зал, кабинет татарского языка, кабинет психолога, медицинский и методический кабинет,  сенсорная комната, музей татарского быта. Организованы  зона для детского творчества,   зона по ПДД, зона коррекции речи, экологическая зона, зона любителей чтения, познавательная зона, зона «Космос», зона ЛФК, зона конструктивной деятельности.  В ДОУ работает 25 воспитателей, 2 музыкальных руководителя, 1 инструктора по физической культуре, 1 инструктор по обучению плаванию,  педагог-психолог, старший воспитатель, 1 воспитатель по обучению детей татарскому языку.  </a:t>
            </a:r>
          </a:p>
          <a:p>
            <a:pPr algn="just"/>
            <a:r>
              <a:rPr lang="ru-RU" sz="1600" dirty="0" smtClean="0">
                <a:solidFill>
                  <a:srgbClr val="002060"/>
                </a:solidFill>
              </a:rPr>
              <a:t>Функционирует 13 групп для детей дошкольного возраста.  9 групп с воспитанием и обучением на русском языке, 4 группы с воспитанием и обучением на татарском языке.  При создании предметно-развивающей среды воспитатели учитывают возрастные, индивидуальные особенности детей своей группы. Оборудованы групповые комнаты, включающие игровую, познавательную, обеденную зоны. Воспитательно-образовательная деятельность  в ДОУ № 112 «Мозаика» осуществляется на 2-х языках: на татарском и русском языках. </a:t>
            </a:r>
            <a:endParaRPr lang="ru-RU" sz="1600" dirty="0">
              <a:solidFill>
                <a:srgbClr val="002060"/>
              </a:solidFill>
            </a:endParaRPr>
          </a:p>
        </p:txBody>
      </p:sp>
    </p:spTree>
    <p:extLst>
      <p:ext uri="{BB962C8B-B14F-4D97-AF65-F5344CB8AC3E}">
        <p14:creationId xmlns:p14="http://schemas.microsoft.com/office/powerpoint/2010/main" val="317686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11560" y="620688"/>
            <a:ext cx="8227640" cy="5816977"/>
          </a:xfrm>
          <a:prstGeom prst="rect">
            <a:avLst/>
          </a:prstGeom>
        </p:spPr>
        <p:txBody>
          <a:bodyPr wrap="square">
            <a:spAutoFit/>
          </a:bodyPr>
          <a:lstStyle/>
          <a:p>
            <a:r>
              <a:rPr lang="ru-RU" sz="1600" dirty="0" smtClean="0">
                <a:solidFill>
                  <a:srgbClr val="FF0000"/>
                </a:solidFill>
              </a:rPr>
              <a:t>Нормативно-правовой </a:t>
            </a:r>
            <a:r>
              <a:rPr lang="ru-RU" sz="1600" dirty="0">
                <a:solidFill>
                  <a:srgbClr val="FF0000"/>
                </a:solidFill>
              </a:rPr>
              <a:t>основой для разработки Программы являются следующие нормативно-правовые документы:</a:t>
            </a:r>
          </a:p>
          <a:p>
            <a:pPr lvl="0"/>
            <a:r>
              <a:rPr lang="ru-RU" sz="1200" dirty="0">
                <a:solidFill>
                  <a:srgbClr val="002060"/>
                </a:solidFill>
              </a:rPr>
              <a:t>Указ Президента Российской Федерации от 21 июля 2020 г. № 474 «О национальных целях развития Российской Федерации на период до 2030 года»;</a:t>
            </a:r>
          </a:p>
          <a:p>
            <a:pPr lvl="0"/>
            <a:r>
              <a:rPr lang="ru-RU" sz="1200" dirty="0">
                <a:solidFill>
                  <a:srgbClr val="002060"/>
                </a:solidFill>
              </a:rPr>
              <a:t>Указ Президента Российской Федерации от 9 ноября 2022 г. № 809 «Об утверждении основ государственной политики по сохранению и укреплению традиционных российских духовно-нравственных ценностей»</a:t>
            </a:r>
          </a:p>
          <a:p>
            <a:pPr lvl="0"/>
            <a:r>
              <a:rPr lang="ru-RU" sz="1200" dirty="0" smtClean="0">
                <a:solidFill>
                  <a:srgbClr val="002060"/>
                </a:solidFill>
              </a:rPr>
              <a:t>ФЗ </a:t>
            </a:r>
            <a:r>
              <a:rPr lang="ru-RU" sz="1200" dirty="0">
                <a:solidFill>
                  <a:srgbClr val="002060"/>
                </a:solidFill>
              </a:rPr>
              <a:t>от 29 декабря 2012 г. № 273-ФЗ «Об образовании в Российской Федерации»;</a:t>
            </a:r>
          </a:p>
          <a:p>
            <a:pPr lvl="0"/>
            <a:r>
              <a:rPr lang="ru-RU" sz="1200" dirty="0" smtClean="0">
                <a:solidFill>
                  <a:srgbClr val="002060"/>
                </a:solidFill>
              </a:rPr>
              <a:t>ФЗ </a:t>
            </a:r>
            <a:r>
              <a:rPr lang="ru-RU" sz="1200" dirty="0">
                <a:solidFill>
                  <a:srgbClr val="002060"/>
                </a:solidFill>
              </a:rPr>
              <a:t>от 31 июля 2020 г. № 304-ФЗ «О внесении изменений в Федеральный закон «Об образовании в </a:t>
            </a:r>
            <a:r>
              <a:rPr lang="ru-RU" sz="1200" dirty="0" smtClean="0">
                <a:solidFill>
                  <a:srgbClr val="002060"/>
                </a:solidFill>
              </a:rPr>
              <a:t>РФ» </a:t>
            </a:r>
            <a:r>
              <a:rPr lang="ru-RU" sz="1200" dirty="0">
                <a:solidFill>
                  <a:srgbClr val="002060"/>
                </a:solidFill>
              </a:rPr>
              <a:t>по вопросам воспитания обучающихся»</a:t>
            </a:r>
          </a:p>
          <a:p>
            <a:pPr lvl="0"/>
            <a:r>
              <a:rPr lang="ru-RU" sz="1200" dirty="0" smtClean="0">
                <a:solidFill>
                  <a:srgbClr val="002060"/>
                </a:solidFill>
              </a:rPr>
              <a:t>ФЗ </a:t>
            </a:r>
            <a:r>
              <a:rPr lang="ru-RU" sz="1200" dirty="0">
                <a:solidFill>
                  <a:srgbClr val="002060"/>
                </a:solidFill>
              </a:rPr>
              <a:t>от 24 сентября 2022 г. № 371-ФЗ «О внесении изменений в Федеральный закон «Об образовании в </a:t>
            </a:r>
            <a:r>
              <a:rPr lang="ru-RU" sz="1200" dirty="0" smtClean="0">
                <a:solidFill>
                  <a:srgbClr val="002060"/>
                </a:solidFill>
              </a:rPr>
              <a:t>РФ» </a:t>
            </a:r>
            <a:r>
              <a:rPr lang="ru-RU" sz="1200" dirty="0">
                <a:solidFill>
                  <a:srgbClr val="002060"/>
                </a:solidFill>
              </a:rPr>
              <a:t>и статью 1 Федерального закона «Об обязательных требованиях в Российской Федерации»</a:t>
            </a:r>
          </a:p>
          <a:p>
            <a:pPr lvl="0"/>
            <a:r>
              <a:rPr lang="ru-RU" sz="1200" dirty="0">
                <a:solidFill>
                  <a:srgbClr val="002060"/>
                </a:solidFill>
              </a:rPr>
              <a:t>Распоряжение Правительства </a:t>
            </a:r>
            <a:r>
              <a:rPr lang="ru-RU" sz="1200" dirty="0" smtClean="0">
                <a:solidFill>
                  <a:srgbClr val="002060"/>
                </a:solidFill>
              </a:rPr>
              <a:t>РФ </a:t>
            </a:r>
            <a:r>
              <a:rPr lang="ru-RU" sz="1200" dirty="0">
                <a:solidFill>
                  <a:srgbClr val="002060"/>
                </a:solidFill>
              </a:rPr>
              <a:t>от 29 мая 2015 г. № 999-р</a:t>
            </a:r>
          </a:p>
          <a:p>
            <a:r>
              <a:rPr lang="ru-RU" sz="1200" dirty="0">
                <a:solidFill>
                  <a:srgbClr val="002060"/>
                </a:solidFill>
              </a:rPr>
              <a:t>«Об утверждении Стратегии развития воспитания в Российской Федерации на период до 2025 года»;</a:t>
            </a:r>
          </a:p>
          <a:p>
            <a:pPr lvl="0"/>
            <a:r>
              <a:rPr lang="ru-RU" sz="1200" dirty="0">
                <a:solidFill>
                  <a:srgbClr val="002060"/>
                </a:solidFill>
              </a:rPr>
              <a:t>Федеральный государственный образовательный стандарт дошкольного образования (утвержден приказом </a:t>
            </a:r>
            <a:r>
              <a:rPr lang="ru-RU" sz="1200" dirty="0" err="1">
                <a:solidFill>
                  <a:srgbClr val="002060"/>
                </a:solidFill>
              </a:rPr>
              <a:t>Минобрнауки</a:t>
            </a:r>
            <a:r>
              <a:rPr lang="ru-RU" sz="1200" dirty="0">
                <a:solidFill>
                  <a:srgbClr val="002060"/>
                </a:solidFill>
              </a:rPr>
              <a:t> России от 17 октября 2013 г. № 1155, зарегистрировано в Минюсте России 14 ноября 2013 г., регистрационный № 30384; в редакции приказа </a:t>
            </a:r>
            <a:r>
              <a:rPr lang="ru-RU" sz="1200" dirty="0" err="1">
                <a:solidFill>
                  <a:srgbClr val="002060"/>
                </a:solidFill>
              </a:rPr>
              <a:t>Минпросвещения</a:t>
            </a:r>
            <a:r>
              <a:rPr lang="ru-RU" sz="1200" dirty="0">
                <a:solidFill>
                  <a:srgbClr val="002060"/>
                </a:solidFill>
              </a:rPr>
              <a:t> России от 8 ноября 2022 г. № 955, зарегистрировано в Минюсте России 6 февраля 2023 г., регистрационный № 72264);</a:t>
            </a:r>
          </a:p>
          <a:p>
            <a:pPr lvl="0"/>
            <a:r>
              <a:rPr lang="ru-RU" sz="1200" dirty="0">
                <a:solidFill>
                  <a:srgbClr val="002060"/>
                </a:solidFill>
              </a:rPr>
              <a:t>Федеральная образовательная программа дошкольного образования (утверждена приказом </a:t>
            </a:r>
            <a:r>
              <a:rPr lang="ru-RU" sz="1200" dirty="0" err="1">
                <a:solidFill>
                  <a:srgbClr val="002060"/>
                </a:solidFill>
              </a:rPr>
              <a:t>Минпросвещения</a:t>
            </a:r>
            <a:r>
              <a:rPr lang="ru-RU" sz="1200" dirty="0">
                <a:solidFill>
                  <a:srgbClr val="002060"/>
                </a:solidFill>
              </a:rPr>
              <a:t> России от 25 ноября 2022 г. № 1028, зарегистрировано в Минюсте России 28 декабря 2022 г., регистрационный № 71847);</a:t>
            </a:r>
          </a:p>
          <a:p>
            <a:pPr lvl="0"/>
            <a:r>
              <a:rPr lang="ru-RU" sz="1200" dirty="0">
                <a:solidFill>
                  <a:srgbClr val="002060"/>
                </a:solidFill>
              </a:rPr>
              <a:t>Порядок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(утверждена приказом </a:t>
            </a:r>
            <a:r>
              <a:rPr lang="ru-RU" sz="1200" dirty="0" err="1">
                <a:solidFill>
                  <a:srgbClr val="002060"/>
                </a:solidFill>
              </a:rPr>
              <a:t>Минпросвещения</a:t>
            </a:r>
            <a:r>
              <a:rPr lang="ru-RU" sz="1200" dirty="0">
                <a:solidFill>
                  <a:srgbClr val="002060"/>
                </a:solidFill>
              </a:rPr>
              <a:t> России от 31 июля 2020 года № 373, зарегистрировано в Минюсте России 31 августа 2020 г., регистрационный № 59599);</a:t>
            </a:r>
          </a:p>
          <a:p>
            <a:pPr lvl="0"/>
            <a:r>
              <a:rPr lang="ru-RU" sz="1200" dirty="0">
                <a:solidFill>
                  <a:srgbClr val="002060"/>
                </a:solidFill>
              </a:rPr>
              <a:t>Санитарные правила СП 2.4.3648-20 «Санитарно-эпидемиологические требования к организациям воспитания и обучения, отдыха и оздоровления детей и </a:t>
            </a:r>
            <a:r>
              <a:rPr lang="ru-RU" sz="1200" dirty="0" smtClean="0">
                <a:solidFill>
                  <a:srgbClr val="002060"/>
                </a:solidFill>
              </a:rPr>
              <a:t>молодёжи (утверждены </a:t>
            </a:r>
            <a:r>
              <a:rPr lang="ru-RU" sz="1200" dirty="0">
                <a:solidFill>
                  <a:srgbClr val="002060"/>
                </a:solidFill>
              </a:rPr>
              <a:t>постановлением Главного государственного санитарного врача Российской Федерации от 28 сентября 2020 г. № 28, зарегистрировано в Минюсте России 18 декабря 2020 г., регистрационный № 61573);</a:t>
            </a:r>
          </a:p>
          <a:p>
            <a:pPr lvl="0"/>
            <a:r>
              <a:rPr lang="ru-RU" sz="1200" dirty="0">
                <a:solidFill>
                  <a:srgbClr val="002060"/>
                </a:solidFill>
              </a:rPr>
              <a:t>«</a:t>
            </a:r>
            <a:r>
              <a:rPr lang="ru-RU" sz="1200" dirty="0" err="1">
                <a:solidFill>
                  <a:srgbClr val="002060"/>
                </a:solidFill>
              </a:rPr>
              <a:t>Сөенеч</a:t>
            </a:r>
            <a:r>
              <a:rPr lang="ru-RU" sz="1200" dirty="0">
                <a:solidFill>
                  <a:srgbClr val="002060"/>
                </a:solidFill>
              </a:rPr>
              <a:t>» – «Радость познания» - региональная образовательная программа дошкольного образования.</a:t>
            </a:r>
          </a:p>
          <a:p>
            <a:pPr lvl="0"/>
            <a:r>
              <a:rPr lang="ru-RU" sz="1200" dirty="0">
                <a:solidFill>
                  <a:srgbClr val="002060"/>
                </a:solidFill>
              </a:rPr>
              <a:t>Устав МАДОУ «Детский сад № 112 «Мозаика», </a:t>
            </a:r>
          </a:p>
          <a:p>
            <a:pPr lvl="0"/>
            <a:r>
              <a:rPr lang="ru-RU" sz="1200" dirty="0">
                <a:solidFill>
                  <a:srgbClr val="002060"/>
                </a:solidFill>
              </a:rPr>
              <a:t>Лицензия на право введения образовательной деятельности </a:t>
            </a:r>
          </a:p>
          <a:p>
            <a:pPr algn="just"/>
            <a:endParaRPr lang="ru-RU" sz="1600" dirty="0" smtClean="0"/>
          </a:p>
        </p:txBody>
      </p:sp>
    </p:spTree>
    <p:extLst>
      <p:ext uri="{BB962C8B-B14F-4D97-AF65-F5344CB8AC3E}">
        <p14:creationId xmlns:p14="http://schemas.microsoft.com/office/powerpoint/2010/main" val="564696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7200" y="620688"/>
            <a:ext cx="8382000" cy="6109365"/>
          </a:xfrm>
          <a:prstGeom prst="rect">
            <a:avLst/>
          </a:prstGeom>
        </p:spPr>
        <p:txBody>
          <a:bodyPr wrap="square">
            <a:spAutoFit/>
          </a:bodyPr>
          <a:lstStyle/>
          <a:p>
            <a:r>
              <a:rPr lang="ru-RU" sz="1600" b="1" dirty="0">
                <a:solidFill>
                  <a:srgbClr val="C00000"/>
                </a:solidFill>
              </a:rPr>
              <a:t>Цели </a:t>
            </a:r>
            <a:r>
              <a:rPr lang="ru-RU" sz="1600" b="1" dirty="0" smtClean="0">
                <a:solidFill>
                  <a:srgbClr val="C00000"/>
                </a:solidFill>
              </a:rPr>
              <a:t>программы </a:t>
            </a:r>
          </a:p>
          <a:p>
            <a:r>
              <a:rPr lang="ru-RU" sz="1600" b="1" i="1" dirty="0">
                <a:solidFill>
                  <a:srgbClr val="002060"/>
                </a:solidFill>
              </a:rPr>
              <a:t>позитивная социализация </a:t>
            </a:r>
            <a:r>
              <a:rPr lang="ru-RU" sz="1600" b="1" i="1" dirty="0" smtClean="0">
                <a:solidFill>
                  <a:srgbClr val="002060"/>
                </a:solidFill>
              </a:rPr>
              <a:t>и всестороннее </a:t>
            </a:r>
            <a:r>
              <a:rPr lang="ru-RU" sz="1600" b="1" i="1" dirty="0">
                <a:solidFill>
                  <a:srgbClr val="002060"/>
                </a:solidFill>
              </a:rPr>
              <a:t>развитие </a:t>
            </a:r>
            <a:r>
              <a:rPr lang="ru-RU" sz="1600" b="1" i="1" dirty="0" smtClean="0">
                <a:solidFill>
                  <a:srgbClr val="002060"/>
                </a:solidFill>
              </a:rPr>
              <a:t>ребёнка дошкольного </a:t>
            </a:r>
            <a:r>
              <a:rPr lang="ru-RU" sz="1600" b="1" i="1" dirty="0">
                <a:solidFill>
                  <a:srgbClr val="002060"/>
                </a:solidFill>
              </a:rPr>
              <a:t>возраста в </a:t>
            </a:r>
            <a:r>
              <a:rPr lang="ru-RU" sz="1600" b="1" i="1" dirty="0" smtClean="0">
                <a:solidFill>
                  <a:srgbClr val="002060"/>
                </a:solidFill>
              </a:rPr>
              <a:t>адекватных его </a:t>
            </a:r>
            <a:r>
              <a:rPr lang="ru-RU" sz="1600" b="1" i="1" dirty="0">
                <a:solidFill>
                  <a:srgbClr val="002060"/>
                </a:solidFill>
              </a:rPr>
              <a:t>возрасту видах деятельности</a:t>
            </a:r>
            <a:r>
              <a:rPr lang="ru-RU" sz="1600" dirty="0">
                <a:solidFill>
                  <a:srgbClr val="002060"/>
                </a:solidFill>
              </a:rPr>
              <a:t> </a:t>
            </a:r>
            <a:br>
              <a:rPr lang="ru-RU" sz="1600" dirty="0">
                <a:solidFill>
                  <a:srgbClr val="002060"/>
                </a:solidFill>
              </a:rPr>
            </a:br>
            <a:r>
              <a:rPr lang="ru-RU" sz="1600" b="1" dirty="0" smtClean="0">
                <a:solidFill>
                  <a:srgbClr val="C00000"/>
                </a:solidFill>
              </a:rPr>
              <a:t>Задачи Программы </a:t>
            </a:r>
            <a:r>
              <a:rPr lang="ru-RU" sz="1600" b="1" dirty="0">
                <a:solidFill>
                  <a:srgbClr val="C00000"/>
                </a:solidFill>
              </a:rPr>
              <a:t>достигаются через решение следующих задач (п. 1.6. ФГОС ДО, п. 1.1.1 ФОП ДО):</a:t>
            </a:r>
          </a:p>
          <a:p>
            <a:pPr lvl="0"/>
            <a:r>
              <a:rPr lang="ru-RU" sz="1300" dirty="0">
                <a:solidFill>
                  <a:srgbClr val="002060"/>
                </a:solidFill>
              </a:rPr>
              <a:t>обеспечение единых для Российской Федерации содержания ДО и планируемых результатов освоения образовательной программы ДО;</a:t>
            </a:r>
          </a:p>
          <a:p>
            <a:pPr lvl="0"/>
            <a:r>
              <a:rPr lang="ru-RU" sz="1300" dirty="0" smtClean="0">
                <a:solidFill>
                  <a:srgbClr val="002060"/>
                </a:solidFill>
              </a:rPr>
              <a:t>-охрана </a:t>
            </a:r>
            <a:r>
              <a:rPr lang="ru-RU" sz="1300" dirty="0">
                <a:solidFill>
                  <a:srgbClr val="002060"/>
                </a:solidFill>
              </a:rPr>
              <a:t>и укрепление физического и психического здоровья детей, в том числе их эмоционального благополучия;</a:t>
            </a:r>
          </a:p>
          <a:p>
            <a:pPr lvl="0"/>
            <a:r>
              <a:rPr lang="ru-RU" sz="1300" dirty="0">
                <a:solidFill>
                  <a:srgbClr val="002060"/>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r>
              <a:rPr lang="ru-RU" sz="1300" dirty="0" smtClean="0">
                <a:solidFill>
                  <a:srgbClr val="002060"/>
                </a:solidFill>
              </a:rPr>
              <a:t>-обеспечение </a:t>
            </a:r>
            <a:r>
              <a:rPr lang="ru-RU" sz="1300" dirty="0">
                <a:solidFill>
                  <a:srgbClr val="002060"/>
                </a:solidFill>
              </a:rPr>
              <a:t>равных возможностей для полноценного развития каждого ребёнка в период дошкольного детства независимо от места жительства, пола, нации, языка, социального статуса, психофизиологических и других особенностей (в том числе ограниченных возможностей здоровья), с учетом разнообразия образовательных потребностей и индивидуальных возможностей;</a:t>
            </a:r>
          </a:p>
          <a:p>
            <a:pPr lvl="0"/>
            <a:r>
              <a:rPr lang="ru-RU" sz="1300" dirty="0" smtClean="0">
                <a:solidFill>
                  <a:srgbClr val="002060"/>
                </a:solidFill>
              </a:rPr>
              <a:t>-создание </a:t>
            </a:r>
            <a:r>
              <a:rPr lang="ru-RU" sz="1300" dirty="0">
                <a:solidFill>
                  <a:srgbClr val="002060"/>
                </a:solidFill>
              </a:rPr>
              <a:t>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 другими детьми, взрослыми и миром;</a:t>
            </a:r>
          </a:p>
          <a:p>
            <a:pPr lvl="0"/>
            <a:r>
              <a:rPr lang="ru-RU" sz="1300" dirty="0" smtClean="0">
                <a:solidFill>
                  <a:srgbClr val="002060"/>
                </a:solidFill>
              </a:rPr>
              <a:t>-объединение </a:t>
            </a:r>
            <a:r>
              <a:rPr lang="ru-RU" sz="1300" dirty="0">
                <a:solidFill>
                  <a:srgbClr val="002060"/>
                </a:solidFill>
              </a:rPr>
              <a:t>обучения и воспитания в целостный образовательный процесс на основе духовно-нравственных и социокультурных ценностей и принятых в обществе правил и норм поведения в интересах человека, семьи, общества;</a:t>
            </a:r>
          </a:p>
          <a:p>
            <a:pPr lvl="0"/>
            <a:r>
              <a:rPr lang="ru-RU" sz="1300" dirty="0" smtClean="0">
                <a:solidFill>
                  <a:srgbClr val="002060"/>
                </a:solidFill>
              </a:rPr>
              <a:t>- формирование </a:t>
            </a:r>
            <a:r>
              <a:rPr lang="ru-RU" sz="1300" dirty="0">
                <a:solidFill>
                  <a:srgbClr val="002060"/>
                </a:solidFill>
              </a:rPr>
              <a:t>общей культуры личности детей, в том числе ценностей здорового образа жизни, 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 формирование предпосылок учебной деятельности;</a:t>
            </a:r>
          </a:p>
          <a:p>
            <a:pPr algn="just"/>
            <a:endParaRPr lang="ru-RU" sz="1200" dirty="0" smtClean="0"/>
          </a:p>
        </p:txBody>
      </p:sp>
    </p:spTree>
    <p:extLst>
      <p:ext uri="{BB962C8B-B14F-4D97-AF65-F5344CB8AC3E}">
        <p14:creationId xmlns:p14="http://schemas.microsoft.com/office/powerpoint/2010/main" val="3947767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7200" y="620688"/>
            <a:ext cx="8382000" cy="4585871"/>
          </a:xfrm>
          <a:prstGeom prst="rect">
            <a:avLst/>
          </a:prstGeom>
        </p:spPr>
        <p:txBody>
          <a:bodyPr wrap="square">
            <a:spAutoFit/>
          </a:bodyPr>
          <a:lstStyle/>
          <a:p>
            <a:r>
              <a:rPr lang="ru-RU" sz="1600" b="1" dirty="0" smtClean="0">
                <a:solidFill>
                  <a:srgbClr val="C00000"/>
                </a:solidFill>
              </a:rPr>
              <a:t>Задачи  </a:t>
            </a:r>
            <a:r>
              <a:rPr lang="ru-RU" sz="1600" b="1" dirty="0">
                <a:solidFill>
                  <a:srgbClr val="C00000"/>
                </a:solidFill>
              </a:rPr>
              <a:t>Программы достигаются через решение следующих задач (п. 1.6. ФГОС ДО, п. 1.1.1 ФОП ДО):</a:t>
            </a:r>
          </a:p>
          <a:p>
            <a:pPr lvl="0"/>
            <a:endParaRPr lang="ru-RU" sz="1200" dirty="0" smtClean="0"/>
          </a:p>
          <a:p>
            <a:pPr lvl="0"/>
            <a:r>
              <a:rPr lang="ru-RU" sz="1300" dirty="0" smtClean="0">
                <a:solidFill>
                  <a:srgbClr val="002060"/>
                </a:solidFill>
              </a:rPr>
              <a:t>формирование </a:t>
            </a:r>
            <a:r>
              <a:rPr lang="ru-RU" sz="1300" dirty="0">
                <a:solidFill>
                  <a:srgbClr val="002060"/>
                </a:solidFill>
              </a:rPr>
              <a:t>социокультурной среды, соответствующей возрастным, индивидуальным, психологическим и физиологическим особенностям детей;</a:t>
            </a:r>
          </a:p>
          <a:p>
            <a:pPr lvl="0"/>
            <a:r>
              <a:rPr lang="ru-RU" sz="1300" dirty="0">
                <a:solidFill>
                  <a:srgbClr val="002060"/>
                </a:solidFill>
              </a:rPr>
              <a:t>обеспечение психолого-педагогической поддержки семьи и повышение компетентности родителей (законных представителей) в вопросах развития и образования, охраны и укрепления здоровья детей;</a:t>
            </a:r>
          </a:p>
          <a:p>
            <a:pPr lvl="0"/>
            <a:r>
              <a:rPr lang="ru-RU" sz="1300" dirty="0">
                <a:solidFill>
                  <a:srgbClr val="002060"/>
                </a:solidFill>
              </a:rPr>
              <a:t>обеспечение преемственности целей, задач и содержания дошкольного общего и</a:t>
            </a:r>
          </a:p>
          <a:p>
            <a:r>
              <a:rPr lang="ru-RU" sz="1300" dirty="0">
                <a:solidFill>
                  <a:srgbClr val="002060"/>
                </a:solidFill>
              </a:rPr>
              <a:t/>
            </a:r>
            <a:br>
              <a:rPr lang="ru-RU" sz="1300" dirty="0">
                <a:solidFill>
                  <a:srgbClr val="002060"/>
                </a:solidFill>
              </a:rPr>
            </a:br>
            <a:endParaRPr lang="ru-RU" sz="1300" dirty="0">
              <a:solidFill>
                <a:srgbClr val="002060"/>
              </a:solidFill>
            </a:endParaRPr>
          </a:p>
          <a:p>
            <a:r>
              <a:rPr lang="ru-RU" sz="1300" dirty="0">
                <a:solidFill>
                  <a:srgbClr val="002060"/>
                </a:solidFill>
              </a:rPr>
              <a:t>1 Пункт 5 Основ государственной политики по сохранению и укреплению традиционных российских духовно-нравственных ценностей, утверждённых Указом Президента Российской Федерации от 9 ноября 2022 г. № 809 (Собрание законодательства Российской Федерации, 2022, № 46, ст. 7977).</a:t>
            </a:r>
          </a:p>
          <a:p>
            <a:r>
              <a:rPr lang="ru-RU" sz="1300" dirty="0">
                <a:solidFill>
                  <a:srgbClr val="002060"/>
                </a:solidFill>
              </a:rPr>
              <a:t/>
            </a:r>
            <a:br>
              <a:rPr lang="ru-RU" sz="1300" dirty="0">
                <a:solidFill>
                  <a:srgbClr val="002060"/>
                </a:solidFill>
              </a:rPr>
            </a:br>
            <a:r>
              <a:rPr lang="ru-RU" sz="1300" dirty="0">
                <a:solidFill>
                  <a:srgbClr val="002060"/>
                </a:solidFill>
              </a:rPr>
              <a:t>начального общего образования;</a:t>
            </a:r>
          </a:p>
          <a:p>
            <a:pPr lvl="0"/>
            <a:r>
              <a:rPr lang="ru-RU" sz="1300" dirty="0">
                <a:solidFill>
                  <a:srgbClr val="002060"/>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r>
              <a:rPr lang="ru-RU" sz="1300" dirty="0" smtClean="0">
                <a:solidFill>
                  <a:srgbClr val="002060"/>
                </a:solidFill>
              </a:rPr>
              <a:t>.</a:t>
            </a:r>
          </a:p>
          <a:p>
            <a:pPr lvl="0"/>
            <a:endParaRPr lang="ru-RU" sz="1300" dirty="0">
              <a:solidFill>
                <a:srgbClr val="002060"/>
              </a:solidFill>
            </a:endParaRPr>
          </a:p>
          <a:p>
            <a:endParaRPr lang="ru-RU" sz="1400" u="sng" dirty="0" smtClean="0">
              <a:solidFill>
                <a:srgbClr val="FF0000"/>
              </a:solidFill>
            </a:endParaRPr>
          </a:p>
          <a:p>
            <a:endParaRPr lang="en-US" sz="1400" dirty="0">
              <a:solidFill>
                <a:srgbClr val="FF0000"/>
              </a:solidFill>
            </a:endParaRPr>
          </a:p>
          <a:p>
            <a:pPr lvl="0"/>
            <a:endParaRPr lang="ru-RU" sz="1300" dirty="0">
              <a:solidFill>
                <a:srgbClr val="002060"/>
              </a:solidFill>
            </a:endParaRPr>
          </a:p>
          <a:p>
            <a:pPr algn="just"/>
            <a:endParaRPr lang="ru-RU" sz="1200" dirty="0" smtClean="0"/>
          </a:p>
        </p:txBody>
      </p:sp>
    </p:spTree>
    <p:extLst>
      <p:ext uri="{BB962C8B-B14F-4D97-AF65-F5344CB8AC3E}">
        <p14:creationId xmlns:p14="http://schemas.microsoft.com/office/powerpoint/2010/main" val="1541420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7200" y="620688"/>
            <a:ext cx="8382000" cy="4093428"/>
          </a:xfrm>
          <a:prstGeom prst="rect">
            <a:avLst/>
          </a:prstGeom>
        </p:spPr>
        <p:txBody>
          <a:bodyPr wrap="square">
            <a:spAutoFit/>
          </a:bodyPr>
          <a:lstStyle/>
          <a:p>
            <a:r>
              <a:rPr lang="ru-RU" sz="1600" dirty="0">
                <a:solidFill>
                  <a:srgbClr val="C00000"/>
                </a:solidFill>
              </a:rPr>
              <a:t>Основные подходы к формированию Программы.</a:t>
            </a:r>
          </a:p>
          <a:p>
            <a:r>
              <a:rPr lang="ru-RU" sz="1200" dirty="0" smtClean="0">
                <a:solidFill>
                  <a:srgbClr val="002060"/>
                </a:solidFill>
              </a:rPr>
              <a:t>Программа: сформирована </a:t>
            </a:r>
            <a:r>
              <a:rPr lang="ru-RU" sz="1200" dirty="0">
                <a:solidFill>
                  <a:srgbClr val="002060"/>
                </a:solidFill>
              </a:rPr>
              <a:t>на основе требований ФГОС ДО и ФОП ДО, предъявляемых к структуре образовательной программы дошкольного образования;</a:t>
            </a:r>
          </a:p>
          <a:p>
            <a:pPr lvl="0"/>
            <a:r>
              <a:rPr lang="ru-RU" sz="1200" dirty="0">
                <a:solidFill>
                  <a:srgbClr val="002060"/>
                </a:solidFill>
              </a:rPr>
              <a:t>определяет содержание и организацию образовательной деятельности на уровне дошкольного образования;</a:t>
            </a:r>
          </a:p>
          <a:p>
            <a:pPr lvl="0"/>
            <a:r>
              <a:rPr lang="ru-RU" sz="1200" dirty="0">
                <a:solidFill>
                  <a:srgbClr val="002060"/>
                </a:solidFill>
              </a:rPr>
              <a:t>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a:t>
            </a:r>
          </a:p>
          <a:p>
            <a:pPr lvl="0"/>
            <a:r>
              <a:rPr lang="ru-RU" sz="1200" dirty="0">
                <a:solidFill>
                  <a:srgbClr val="002060"/>
                </a:solidFill>
              </a:rPr>
              <a:t>сформирована как программа психолого-педагогической поддержки позитивной социализации и индивидуализации, развития личности детей дошкольного возраста и определяет комплекс основных характеристик дошкольного образования (базовые объем, содержание и планируемые результаты освоения Программы</a:t>
            </a:r>
            <a:r>
              <a:rPr lang="ru-RU" sz="1200" dirty="0" smtClean="0">
                <a:solidFill>
                  <a:srgbClr val="002060"/>
                </a:solidFill>
              </a:rPr>
              <a:t>)</a:t>
            </a:r>
          </a:p>
          <a:p>
            <a:pPr lvl="0"/>
            <a:endParaRPr lang="ru-RU" sz="1200" dirty="0"/>
          </a:p>
          <a:p>
            <a:pPr lvl="0"/>
            <a:r>
              <a:rPr lang="ru-RU" sz="1600" dirty="0" smtClean="0">
                <a:solidFill>
                  <a:srgbClr val="C00000"/>
                </a:solidFill>
              </a:rPr>
              <a:t>Программа ориентирована на все категории детей в ДОУ:</a:t>
            </a:r>
          </a:p>
          <a:p>
            <a:pPr lvl="0"/>
            <a:r>
              <a:rPr lang="ru-RU" sz="1200" dirty="0" smtClean="0">
                <a:solidFill>
                  <a:srgbClr val="002060"/>
                </a:solidFill>
              </a:rPr>
              <a:t>Ясельная </a:t>
            </a:r>
            <a:r>
              <a:rPr lang="ru-RU" sz="1200" dirty="0">
                <a:solidFill>
                  <a:srgbClr val="002060"/>
                </a:solidFill>
              </a:rPr>
              <a:t>группа (</a:t>
            </a:r>
            <a:r>
              <a:rPr lang="ru-RU" sz="1200" dirty="0" smtClean="0">
                <a:solidFill>
                  <a:srgbClr val="002060"/>
                </a:solidFill>
              </a:rPr>
              <a:t>1,5-2 </a:t>
            </a:r>
            <a:r>
              <a:rPr lang="ru-RU" sz="1200" dirty="0">
                <a:solidFill>
                  <a:srgbClr val="002060"/>
                </a:solidFill>
              </a:rPr>
              <a:t>лет)</a:t>
            </a:r>
            <a:br>
              <a:rPr lang="ru-RU" sz="1200" dirty="0">
                <a:solidFill>
                  <a:srgbClr val="002060"/>
                </a:solidFill>
              </a:rPr>
            </a:br>
            <a:r>
              <a:rPr lang="ru-RU" sz="1200" dirty="0">
                <a:solidFill>
                  <a:srgbClr val="002060"/>
                </a:solidFill>
              </a:rPr>
              <a:t>Первая младшая группа (2-3 года)</a:t>
            </a:r>
            <a:br>
              <a:rPr lang="ru-RU" sz="1200" dirty="0">
                <a:solidFill>
                  <a:srgbClr val="002060"/>
                </a:solidFill>
              </a:rPr>
            </a:br>
            <a:r>
              <a:rPr lang="ru-RU" sz="1200" dirty="0">
                <a:solidFill>
                  <a:srgbClr val="002060"/>
                </a:solidFill>
              </a:rPr>
              <a:t>Вторая младшая группа (3-4 года)</a:t>
            </a:r>
            <a:br>
              <a:rPr lang="ru-RU" sz="1200" dirty="0">
                <a:solidFill>
                  <a:srgbClr val="002060"/>
                </a:solidFill>
              </a:rPr>
            </a:br>
            <a:r>
              <a:rPr lang="ru-RU" sz="1200" dirty="0">
                <a:solidFill>
                  <a:srgbClr val="002060"/>
                </a:solidFill>
              </a:rPr>
              <a:t>Средняя группа (4-5 лет)</a:t>
            </a:r>
            <a:br>
              <a:rPr lang="ru-RU" sz="1200" dirty="0">
                <a:solidFill>
                  <a:srgbClr val="002060"/>
                </a:solidFill>
              </a:rPr>
            </a:br>
            <a:r>
              <a:rPr lang="ru-RU" sz="1200" dirty="0">
                <a:solidFill>
                  <a:srgbClr val="002060"/>
                </a:solidFill>
              </a:rPr>
              <a:t>Старшая группа (5-6 лет)</a:t>
            </a:r>
            <a:br>
              <a:rPr lang="ru-RU" sz="1200" dirty="0">
                <a:solidFill>
                  <a:srgbClr val="002060"/>
                </a:solidFill>
              </a:rPr>
            </a:br>
            <a:r>
              <a:rPr lang="ru-RU" sz="1200" dirty="0">
                <a:solidFill>
                  <a:srgbClr val="002060"/>
                </a:solidFill>
              </a:rPr>
              <a:t>Подготовительная к школе группа (6-7 лет) </a:t>
            </a:r>
            <a:br>
              <a:rPr lang="ru-RU" sz="1200" dirty="0">
                <a:solidFill>
                  <a:srgbClr val="002060"/>
                </a:solidFill>
              </a:rPr>
            </a:br>
            <a:endParaRPr lang="ru-RU" sz="1200" dirty="0">
              <a:solidFill>
                <a:srgbClr val="002060"/>
              </a:solidFill>
            </a:endParaRPr>
          </a:p>
          <a:p>
            <a:r>
              <a:rPr lang="ru-RU" sz="1200" dirty="0"/>
              <a:t> </a:t>
            </a:r>
          </a:p>
          <a:p>
            <a:pPr algn="just"/>
            <a:endParaRPr lang="ru-RU" sz="1200" dirty="0" smtClean="0"/>
          </a:p>
        </p:txBody>
      </p:sp>
    </p:spTree>
    <p:extLst>
      <p:ext uri="{BB962C8B-B14F-4D97-AF65-F5344CB8AC3E}">
        <p14:creationId xmlns:p14="http://schemas.microsoft.com/office/powerpoint/2010/main" val="1395463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7946"/>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57200" y="620688"/>
            <a:ext cx="8382000" cy="5570756"/>
          </a:xfrm>
          <a:prstGeom prst="rect">
            <a:avLst/>
          </a:prstGeom>
        </p:spPr>
        <p:txBody>
          <a:bodyPr wrap="square">
            <a:spAutoFit/>
          </a:bodyPr>
          <a:lstStyle/>
          <a:p>
            <a:pPr marL="0" lvl="1"/>
            <a:r>
              <a:rPr lang="ru-RU" b="1" dirty="0">
                <a:solidFill>
                  <a:srgbClr val="FF0000"/>
                </a:solidFill>
              </a:rPr>
              <a:t>Планируемые результаты реализации </a:t>
            </a:r>
            <a:r>
              <a:rPr lang="ru-RU" b="1" dirty="0" smtClean="0">
                <a:solidFill>
                  <a:srgbClr val="FF0000"/>
                </a:solidFill>
              </a:rPr>
              <a:t>Программы</a:t>
            </a:r>
          </a:p>
          <a:p>
            <a:pPr marL="0" lvl="1"/>
            <a:endParaRPr lang="ru-RU" b="1" dirty="0" smtClean="0"/>
          </a:p>
          <a:p>
            <a:pPr marL="0" lvl="1"/>
            <a:r>
              <a:rPr lang="ru-RU" sz="1600" b="1" dirty="0" smtClean="0"/>
              <a:t>Планируемые </a:t>
            </a:r>
            <a:r>
              <a:rPr lang="ru-RU" sz="1600" b="1" dirty="0"/>
              <a:t>результаты реализации Программы к 1-му году</a:t>
            </a:r>
          </a:p>
          <a:p>
            <a:pPr marL="0" lvl="1"/>
            <a:endParaRPr lang="ru-RU" sz="1600" b="1" dirty="0"/>
          </a:p>
          <a:p>
            <a:r>
              <a:rPr lang="ru-RU" sz="1600" dirty="0" smtClean="0"/>
              <a:t> </a:t>
            </a:r>
          </a:p>
          <a:p>
            <a:endParaRPr lang="ru-RU" sz="1600" b="1" dirty="0" smtClean="0"/>
          </a:p>
          <a:p>
            <a:r>
              <a:rPr lang="ru-RU" sz="1600" b="1" dirty="0" smtClean="0"/>
              <a:t>Планируемые </a:t>
            </a:r>
            <a:r>
              <a:rPr lang="ru-RU" sz="1600" b="1" dirty="0"/>
              <a:t>результаты реализации Программы к 3-м годам</a:t>
            </a:r>
          </a:p>
          <a:p>
            <a:endParaRPr lang="ru-RU" sz="1600" b="1" dirty="0" smtClean="0"/>
          </a:p>
          <a:p>
            <a:endParaRPr lang="ru-RU" sz="1600" b="1" dirty="0" smtClean="0"/>
          </a:p>
          <a:p>
            <a:endParaRPr lang="ru-RU" sz="1600" b="1" dirty="0"/>
          </a:p>
          <a:p>
            <a:r>
              <a:rPr lang="ru-RU" sz="1600" b="1" dirty="0" smtClean="0"/>
              <a:t>Планируемые </a:t>
            </a:r>
            <a:r>
              <a:rPr lang="ru-RU" sz="1600" b="1" dirty="0"/>
              <a:t>результаты реализации Программы к 4-м годам</a:t>
            </a:r>
          </a:p>
          <a:p>
            <a:endParaRPr lang="ru-RU" sz="1600" b="1" dirty="0" smtClean="0"/>
          </a:p>
          <a:p>
            <a:endParaRPr lang="ru-RU" sz="1600" b="1" dirty="0" smtClean="0"/>
          </a:p>
          <a:p>
            <a:endParaRPr lang="ru-RU" sz="1600" b="1" dirty="0" smtClean="0"/>
          </a:p>
          <a:p>
            <a:r>
              <a:rPr lang="ru-RU" sz="1600" b="1" dirty="0" smtClean="0"/>
              <a:t>Планируемые </a:t>
            </a:r>
            <a:r>
              <a:rPr lang="ru-RU" sz="1600" b="1" dirty="0"/>
              <a:t>результаты реализации Программы к 5-и годам</a:t>
            </a:r>
          </a:p>
          <a:p>
            <a:endParaRPr lang="ru-RU" sz="1600" b="1" dirty="0" smtClean="0"/>
          </a:p>
          <a:p>
            <a:endParaRPr lang="ru-RU" sz="1600" b="1" dirty="0" smtClean="0"/>
          </a:p>
          <a:p>
            <a:r>
              <a:rPr lang="ru-RU" sz="1600" b="1" dirty="0" smtClean="0"/>
              <a:t>Планируемые </a:t>
            </a:r>
            <a:r>
              <a:rPr lang="ru-RU" sz="1600" b="1" dirty="0"/>
              <a:t>результаты реализации Программы к 6-и годам</a:t>
            </a:r>
          </a:p>
          <a:p>
            <a:endParaRPr lang="ru-RU" sz="1600" dirty="0" smtClean="0"/>
          </a:p>
          <a:p>
            <a:endParaRPr lang="ru-RU" sz="1600" b="1" dirty="0" smtClean="0"/>
          </a:p>
          <a:p>
            <a:endParaRPr lang="ru-RU" sz="1600" b="1" dirty="0"/>
          </a:p>
          <a:p>
            <a:r>
              <a:rPr lang="ru-RU" sz="1600" b="1" dirty="0" smtClean="0"/>
              <a:t>К </a:t>
            </a:r>
            <a:r>
              <a:rPr lang="ru-RU" sz="1600" b="1" dirty="0"/>
              <a:t>концу дошкольного возраста</a:t>
            </a:r>
            <a:endParaRPr lang="ru-RU" sz="1600" b="1" dirty="0" smtClean="0"/>
          </a:p>
        </p:txBody>
      </p:sp>
      <p:pic>
        <p:nvPicPr>
          <p:cNvPr id="6" name="Рисунок 5" descr="http://qrcoder.ru/code/?https%3A%2F%2Fcloud.mail.ru%2Fpublic%2FaQP3%2FeF7PNcssF&amp;4&amp;0"/>
          <p:cNvPicPr/>
          <p:nvPr/>
        </p:nvPicPr>
        <p:blipFill>
          <a:blip r:embed="rId3">
            <a:extLst>
              <a:ext uri="{28A0092B-C50C-407E-A947-70E740481C1C}">
                <a14:useLocalDpi xmlns:a14="http://schemas.microsoft.com/office/drawing/2010/main" val="0"/>
              </a:ext>
            </a:extLst>
          </a:blip>
          <a:srcRect/>
          <a:stretch>
            <a:fillRect/>
          </a:stretch>
        </p:blipFill>
        <p:spPr bwMode="auto">
          <a:xfrm>
            <a:off x="6962132" y="783218"/>
            <a:ext cx="900000" cy="900000"/>
          </a:xfrm>
          <a:prstGeom prst="rect">
            <a:avLst/>
          </a:prstGeom>
          <a:noFill/>
          <a:ln>
            <a:noFill/>
          </a:ln>
        </p:spPr>
      </p:pic>
      <p:pic>
        <p:nvPicPr>
          <p:cNvPr id="7" name="Рисунок 6" descr="http://qrcoder.ru/code/?https%3A%2F%2Fcloud.mail.ru%2Fpublic%2FtiQx%2FFXmJcYp2R&amp;4&amp;0"/>
          <p:cNvPicPr/>
          <p:nvPr/>
        </p:nvPicPr>
        <p:blipFill>
          <a:blip r:embed="rId4">
            <a:extLst>
              <a:ext uri="{28A0092B-C50C-407E-A947-70E740481C1C}">
                <a14:useLocalDpi xmlns:a14="http://schemas.microsoft.com/office/drawing/2010/main" val="0"/>
              </a:ext>
            </a:extLst>
          </a:blip>
          <a:srcRect/>
          <a:stretch>
            <a:fillRect/>
          </a:stretch>
        </p:blipFill>
        <p:spPr bwMode="auto">
          <a:xfrm>
            <a:off x="6962132" y="1905000"/>
            <a:ext cx="900000" cy="900000"/>
          </a:xfrm>
          <a:prstGeom prst="rect">
            <a:avLst/>
          </a:prstGeom>
          <a:noFill/>
          <a:ln>
            <a:noFill/>
          </a:ln>
        </p:spPr>
      </p:pic>
      <p:pic>
        <p:nvPicPr>
          <p:cNvPr id="8" name="Рисунок 7" descr="http://qrcoder.ru/code/?https%3A%2F%2Fcloud.mail.ru%2Fpublic%2FEkpe%2Fj2xFTa1MC&amp;4&amp;0"/>
          <p:cNvPicPr/>
          <p:nvPr/>
        </p:nvPicPr>
        <p:blipFill>
          <a:blip r:embed="rId5">
            <a:extLst>
              <a:ext uri="{28A0092B-C50C-407E-A947-70E740481C1C}">
                <a14:useLocalDpi xmlns:a14="http://schemas.microsoft.com/office/drawing/2010/main" val="0"/>
              </a:ext>
            </a:extLst>
          </a:blip>
          <a:srcRect/>
          <a:stretch>
            <a:fillRect/>
          </a:stretch>
        </p:blipFill>
        <p:spPr bwMode="auto">
          <a:xfrm>
            <a:off x="6970599" y="2858266"/>
            <a:ext cx="900000" cy="900000"/>
          </a:xfrm>
          <a:prstGeom prst="rect">
            <a:avLst/>
          </a:prstGeom>
          <a:noFill/>
          <a:ln>
            <a:noFill/>
          </a:ln>
        </p:spPr>
      </p:pic>
      <p:pic>
        <p:nvPicPr>
          <p:cNvPr id="9" name="Рисунок 8" descr="http://qrcoder.ru/code/?https%3A%2F%2Fcloud.mail.ru%2Fpublic%2F64aE%2Fq9rjVk3x8&amp;4&amp;0"/>
          <p:cNvPicPr/>
          <p:nvPr/>
        </p:nvPicPr>
        <p:blipFill>
          <a:blip r:embed="rId6">
            <a:extLst>
              <a:ext uri="{28A0092B-C50C-407E-A947-70E740481C1C}">
                <a14:useLocalDpi xmlns:a14="http://schemas.microsoft.com/office/drawing/2010/main" val="0"/>
              </a:ext>
            </a:extLst>
          </a:blip>
          <a:srcRect/>
          <a:stretch>
            <a:fillRect/>
          </a:stretch>
        </p:blipFill>
        <p:spPr bwMode="auto">
          <a:xfrm>
            <a:off x="6987532" y="3810000"/>
            <a:ext cx="900000" cy="900000"/>
          </a:xfrm>
          <a:prstGeom prst="rect">
            <a:avLst/>
          </a:prstGeom>
          <a:noFill/>
          <a:ln>
            <a:noFill/>
          </a:ln>
        </p:spPr>
      </p:pic>
      <p:pic>
        <p:nvPicPr>
          <p:cNvPr id="10" name="Рисунок 9" descr="http://qrcoder.ru/code/?https%3A%2F%2Fcloud.mail.ru%2Fpublic%2FLz2y%2F3D1tUgCWe&amp;4&amp;0"/>
          <p:cNvPicPr/>
          <p:nvPr/>
        </p:nvPicPr>
        <p:blipFill>
          <a:blip r:embed="rId7">
            <a:extLst>
              <a:ext uri="{28A0092B-C50C-407E-A947-70E740481C1C}">
                <a14:useLocalDpi xmlns:a14="http://schemas.microsoft.com/office/drawing/2010/main" val="0"/>
              </a:ext>
            </a:extLst>
          </a:blip>
          <a:srcRect/>
          <a:stretch>
            <a:fillRect/>
          </a:stretch>
        </p:blipFill>
        <p:spPr bwMode="auto">
          <a:xfrm>
            <a:off x="7032399" y="4763333"/>
            <a:ext cx="900000" cy="900000"/>
          </a:xfrm>
          <a:prstGeom prst="rect">
            <a:avLst/>
          </a:prstGeom>
          <a:noFill/>
          <a:ln>
            <a:noFill/>
          </a:ln>
        </p:spPr>
      </p:pic>
      <p:pic>
        <p:nvPicPr>
          <p:cNvPr id="11" name="Рисунок 10" descr="http://qrcoder.ru/code/?https%3A%2F%2Fcloud.mail.ru%2Fpublic%2FPKbd%2FWLnTff1Mm&amp;4&amp;0"/>
          <p:cNvPicPr/>
          <p:nvPr/>
        </p:nvPicPr>
        <p:blipFill>
          <a:blip r:embed="rId8">
            <a:extLst>
              <a:ext uri="{28A0092B-C50C-407E-A947-70E740481C1C}">
                <a14:useLocalDpi xmlns:a14="http://schemas.microsoft.com/office/drawing/2010/main" val="0"/>
              </a:ext>
            </a:extLst>
          </a:blip>
          <a:srcRect/>
          <a:stretch>
            <a:fillRect/>
          </a:stretch>
        </p:blipFill>
        <p:spPr bwMode="auto">
          <a:xfrm>
            <a:off x="7079400" y="5715331"/>
            <a:ext cx="900000" cy="900000"/>
          </a:xfrm>
          <a:prstGeom prst="rect">
            <a:avLst/>
          </a:prstGeom>
          <a:noFill/>
          <a:ln>
            <a:noFill/>
          </a:ln>
        </p:spPr>
      </p:pic>
    </p:spTree>
    <p:extLst>
      <p:ext uri="{BB962C8B-B14F-4D97-AF65-F5344CB8AC3E}">
        <p14:creationId xmlns:p14="http://schemas.microsoft.com/office/powerpoint/2010/main" val="67876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1000" y="228600"/>
            <a:ext cx="8305800" cy="6632585"/>
          </a:xfrm>
          <a:prstGeom prst="rect">
            <a:avLst/>
          </a:prstGeom>
        </p:spPr>
        <p:txBody>
          <a:bodyPr wrap="square">
            <a:spAutoFit/>
          </a:bodyPr>
          <a:lstStyle/>
          <a:p>
            <a:pPr algn="ctr"/>
            <a:r>
              <a:rPr lang="ru-RU" sz="1600" b="1" dirty="0" smtClean="0">
                <a:solidFill>
                  <a:srgbClr val="FF0000"/>
                </a:solidFill>
              </a:rPr>
              <a:t>Примерный</a:t>
            </a:r>
            <a:r>
              <a:rPr lang="ru-RU" sz="1600" b="1" dirty="0">
                <a:solidFill>
                  <a:srgbClr val="FF0000"/>
                </a:solidFill>
              </a:rPr>
              <a:t>	перечень	основных	государственных	</a:t>
            </a:r>
            <a:r>
              <a:rPr lang="ru-RU" sz="1600" b="1" dirty="0" smtClean="0">
                <a:solidFill>
                  <a:srgbClr val="FF0000"/>
                </a:solidFill>
              </a:rPr>
              <a:t>и	 народных</a:t>
            </a:r>
            <a:r>
              <a:rPr lang="ru-RU" sz="1600" b="1" dirty="0">
                <a:solidFill>
                  <a:srgbClr val="FF0000"/>
                </a:solidFill>
              </a:rPr>
              <a:t>	праздников, памятных дат в календарном плане воспитательной работы в ДОО.</a:t>
            </a:r>
          </a:p>
          <a:p>
            <a:endParaRPr lang="ru-RU" sz="1100" b="1" dirty="0" smtClean="0">
              <a:solidFill>
                <a:srgbClr val="002060"/>
              </a:solidFill>
            </a:endParaRPr>
          </a:p>
          <a:p>
            <a:r>
              <a:rPr lang="ru-RU" sz="1100" b="1" dirty="0" smtClean="0">
                <a:solidFill>
                  <a:srgbClr val="002060"/>
                </a:solidFill>
              </a:rPr>
              <a:t>Январь</a:t>
            </a:r>
            <a:r>
              <a:rPr lang="ru-RU" sz="1100" b="1" dirty="0">
                <a:solidFill>
                  <a:srgbClr val="002060"/>
                </a:solidFill>
              </a:rPr>
              <a:t>:</a:t>
            </a:r>
            <a:endParaRPr lang="ru-RU" sz="1100" dirty="0">
              <a:solidFill>
                <a:srgbClr val="002060"/>
              </a:solidFill>
            </a:endParaRPr>
          </a:p>
          <a:p>
            <a:r>
              <a:rPr lang="ru-RU" sz="1100" dirty="0">
                <a:solidFill>
                  <a:srgbClr val="002060"/>
                </a:solidFill>
              </a:rPr>
              <a:t>27 января: День полного освобождения Ленинграда от фашистской блокады.</a:t>
            </a:r>
          </a:p>
          <a:p>
            <a:endParaRPr lang="ru-RU" sz="1100" b="1" dirty="0" smtClean="0">
              <a:solidFill>
                <a:srgbClr val="002060"/>
              </a:solidFill>
            </a:endParaRPr>
          </a:p>
          <a:p>
            <a:r>
              <a:rPr lang="ru-RU" sz="1100" b="1" dirty="0" smtClean="0">
                <a:solidFill>
                  <a:srgbClr val="002060"/>
                </a:solidFill>
              </a:rPr>
              <a:t>Февраль</a:t>
            </a:r>
            <a:r>
              <a:rPr lang="ru-RU" sz="1100" b="1" dirty="0">
                <a:solidFill>
                  <a:srgbClr val="002060"/>
                </a:solidFill>
              </a:rPr>
              <a:t>:</a:t>
            </a:r>
          </a:p>
          <a:p>
            <a:r>
              <a:rPr lang="ru-RU" sz="1100" dirty="0">
                <a:solidFill>
                  <a:srgbClr val="002060"/>
                </a:solidFill>
              </a:rPr>
              <a:t>8 февраля: День российской науки</a:t>
            </a:r>
          </a:p>
          <a:p>
            <a:r>
              <a:rPr lang="ru-RU" sz="1100" dirty="0" smtClean="0">
                <a:solidFill>
                  <a:srgbClr val="002060"/>
                </a:solidFill>
              </a:rPr>
              <a:t>21 </a:t>
            </a:r>
            <a:r>
              <a:rPr lang="ru-RU" sz="1100" dirty="0">
                <a:solidFill>
                  <a:srgbClr val="002060"/>
                </a:solidFill>
              </a:rPr>
              <a:t>февраля: Международный день родного языка 23 февраля: День защитника Отечества</a:t>
            </a:r>
          </a:p>
          <a:p>
            <a:endParaRPr lang="ru-RU" sz="1100" b="1" dirty="0" smtClean="0">
              <a:solidFill>
                <a:srgbClr val="002060"/>
              </a:solidFill>
            </a:endParaRPr>
          </a:p>
          <a:p>
            <a:r>
              <a:rPr lang="ru-RU" sz="1100" b="1" dirty="0" smtClean="0">
                <a:solidFill>
                  <a:srgbClr val="002060"/>
                </a:solidFill>
              </a:rPr>
              <a:t>Март</a:t>
            </a:r>
            <a:r>
              <a:rPr lang="ru-RU" sz="1100" b="1" dirty="0">
                <a:solidFill>
                  <a:srgbClr val="002060"/>
                </a:solidFill>
              </a:rPr>
              <a:t>:</a:t>
            </a:r>
          </a:p>
          <a:p>
            <a:r>
              <a:rPr lang="ru-RU" sz="1100" dirty="0">
                <a:solidFill>
                  <a:srgbClr val="002060"/>
                </a:solidFill>
              </a:rPr>
              <a:t>8 марта: Международный женский день</a:t>
            </a:r>
          </a:p>
          <a:p>
            <a:r>
              <a:rPr lang="ru-RU" sz="1100" dirty="0">
                <a:solidFill>
                  <a:srgbClr val="002060"/>
                </a:solidFill>
              </a:rPr>
              <a:t>18 марта: День воссоединения Крыма с Россией 27 марта: Всемирный день театра</a:t>
            </a:r>
          </a:p>
          <a:p>
            <a:endParaRPr lang="ru-RU" sz="1100" b="1" dirty="0" smtClean="0">
              <a:solidFill>
                <a:srgbClr val="002060"/>
              </a:solidFill>
            </a:endParaRPr>
          </a:p>
          <a:p>
            <a:r>
              <a:rPr lang="ru-RU" sz="1100" b="1" dirty="0" smtClean="0">
                <a:solidFill>
                  <a:srgbClr val="002060"/>
                </a:solidFill>
              </a:rPr>
              <a:t>Апрель</a:t>
            </a:r>
            <a:r>
              <a:rPr lang="ru-RU" sz="1100" b="1" dirty="0">
                <a:solidFill>
                  <a:srgbClr val="002060"/>
                </a:solidFill>
              </a:rPr>
              <a:t>:</a:t>
            </a:r>
          </a:p>
          <a:p>
            <a:r>
              <a:rPr lang="ru-RU" sz="1100" dirty="0">
                <a:solidFill>
                  <a:srgbClr val="002060"/>
                </a:solidFill>
              </a:rPr>
              <a:t>12 апреля: День космонавтики</a:t>
            </a:r>
          </a:p>
          <a:p>
            <a:r>
              <a:rPr lang="ru-RU" sz="1100" dirty="0">
                <a:solidFill>
                  <a:srgbClr val="002060"/>
                </a:solidFill>
              </a:rPr>
              <a:t>22 апреля: Всемирный день Земли 30 апреля: День пожарной охраны </a:t>
            </a:r>
            <a:endParaRPr lang="ru-RU" sz="1100" dirty="0" smtClean="0">
              <a:solidFill>
                <a:srgbClr val="002060"/>
              </a:solidFill>
            </a:endParaRPr>
          </a:p>
          <a:p>
            <a:endParaRPr lang="ru-RU" sz="1100" b="1" dirty="0">
              <a:solidFill>
                <a:srgbClr val="002060"/>
              </a:solidFill>
            </a:endParaRPr>
          </a:p>
          <a:p>
            <a:r>
              <a:rPr lang="ru-RU" sz="1100" b="1" dirty="0" smtClean="0">
                <a:solidFill>
                  <a:srgbClr val="002060"/>
                </a:solidFill>
              </a:rPr>
              <a:t>Май</a:t>
            </a:r>
            <a:r>
              <a:rPr lang="ru-RU" sz="1100" b="1" dirty="0">
                <a:solidFill>
                  <a:srgbClr val="002060"/>
                </a:solidFill>
              </a:rPr>
              <a:t>:</a:t>
            </a:r>
            <a:endParaRPr lang="ru-RU" sz="1100" dirty="0">
              <a:solidFill>
                <a:srgbClr val="002060"/>
              </a:solidFill>
            </a:endParaRPr>
          </a:p>
          <a:p>
            <a:r>
              <a:rPr lang="ru-RU" sz="1100" dirty="0">
                <a:solidFill>
                  <a:srgbClr val="002060"/>
                </a:solidFill>
              </a:rPr>
              <a:t>1 мая: Праздник Весны и Труда9 мая: День Победы</a:t>
            </a:r>
          </a:p>
          <a:p>
            <a:r>
              <a:rPr lang="ru-RU" sz="1100" dirty="0">
                <a:solidFill>
                  <a:srgbClr val="002060"/>
                </a:solidFill>
              </a:rPr>
              <a:t>19 мая: День детских общественных организаций России 24 мая: День славянской письменности и культуры</a:t>
            </a:r>
          </a:p>
          <a:p>
            <a:endParaRPr lang="ru-RU" sz="1100" b="1" dirty="0" smtClean="0">
              <a:solidFill>
                <a:srgbClr val="002060"/>
              </a:solidFill>
            </a:endParaRPr>
          </a:p>
          <a:p>
            <a:r>
              <a:rPr lang="ru-RU" sz="1100" b="1" dirty="0" smtClean="0">
                <a:solidFill>
                  <a:srgbClr val="002060"/>
                </a:solidFill>
              </a:rPr>
              <a:t>Июнь</a:t>
            </a:r>
            <a:r>
              <a:rPr lang="ru-RU" sz="1100" b="1" dirty="0">
                <a:solidFill>
                  <a:srgbClr val="002060"/>
                </a:solidFill>
              </a:rPr>
              <a:t>:</a:t>
            </a:r>
          </a:p>
          <a:p>
            <a:r>
              <a:rPr lang="ru-RU" sz="1100" dirty="0">
                <a:solidFill>
                  <a:srgbClr val="002060"/>
                </a:solidFill>
              </a:rPr>
              <a:t>1 июня: Международный день защиты детей 5 июня: День эколога</a:t>
            </a:r>
          </a:p>
          <a:p>
            <a:r>
              <a:rPr lang="ru-RU" sz="1100" dirty="0">
                <a:solidFill>
                  <a:srgbClr val="002060"/>
                </a:solidFill>
              </a:rPr>
              <a:t>6 июня: День русского языка, день рождения великого русского поэта Александра Сергеевича Пушкина (1799-1837)</a:t>
            </a:r>
          </a:p>
          <a:p>
            <a:r>
              <a:rPr lang="ru-RU" sz="1100" dirty="0">
                <a:solidFill>
                  <a:srgbClr val="002060"/>
                </a:solidFill>
              </a:rPr>
              <a:t>12 июня: День России</a:t>
            </a:r>
          </a:p>
          <a:p>
            <a:r>
              <a:rPr lang="ru-RU" sz="1100" dirty="0">
                <a:solidFill>
                  <a:srgbClr val="002060"/>
                </a:solidFill>
              </a:rPr>
              <a:t>22 июня: День памяти и скорби</a:t>
            </a:r>
          </a:p>
          <a:p>
            <a:r>
              <a:rPr lang="ru-RU" sz="1100" dirty="0">
                <a:solidFill>
                  <a:srgbClr val="002060"/>
                </a:solidFill>
              </a:rPr>
              <a:t>Третье воскресенье июня: День медицинского работника</a:t>
            </a:r>
          </a:p>
          <a:p>
            <a:endParaRPr lang="ru-RU" sz="1100" b="1" dirty="0" smtClean="0">
              <a:solidFill>
                <a:srgbClr val="002060"/>
              </a:solidFill>
            </a:endParaRPr>
          </a:p>
          <a:p>
            <a:r>
              <a:rPr lang="ru-RU" sz="1100" b="1" dirty="0" smtClean="0">
                <a:solidFill>
                  <a:srgbClr val="002060"/>
                </a:solidFill>
              </a:rPr>
              <a:t>Июль</a:t>
            </a:r>
            <a:r>
              <a:rPr lang="ru-RU" sz="1100" b="1" dirty="0">
                <a:solidFill>
                  <a:srgbClr val="002060"/>
                </a:solidFill>
              </a:rPr>
              <a:t>:</a:t>
            </a:r>
          </a:p>
          <a:p>
            <a:r>
              <a:rPr lang="ru-RU" sz="1100" dirty="0">
                <a:solidFill>
                  <a:srgbClr val="002060"/>
                </a:solidFill>
              </a:rPr>
              <a:t>8 июля: День семьи, любви и верности 30 июля: День Военно-морского флота </a:t>
            </a:r>
            <a:r>
              <a:rPr lang="ru-RU" sz="1100" b="1" dirty="0">
                <a:solidFill>
                  <a:srgbClr val="002060"/>
                </a:solidFill>
              </a:rPr>
              <a:t>Август:</a:t>
            </a:r>
            <a:endParaRPr lang="ru-RU" sz="1100" dirty="0">
              <a:solidFill>
                <a:srgbClr val="002060"/>
              </a:solidFill>
            </a:endParaRPr>
          </a:p>
          <a:p>
            <a:r>
              <a:rPr lang="ru-RU" sz="1100" dirty="0">
                <a:solidFill>
                  <a:srgbClr val="002060"/>
                </a:solidFill>
              </a:rPr>
              <a:t>2 августа: День Воздушно-десантных войск</a:t>
            </a:r>
          </a:p>
          <a:p>
            <a:r>
              <a:rPr lang="ru-RU" sz="1100" dirty="0">
                <a:solidFill>
                  <a:srgbClr val="002060"/>
                </a:solidFill>
              </a:rPr>
              <a:t>22 августа: День Государственного флага Российской Федерации</a:t>
            </a:r>
          </a:p>
          <a:p>
            <a:r>
              <a:rPr lang="ru-RU" dirty="0">
                <a:solidFill>
                  <a:srgbClr val="002060"/>
                </a:solidFill>
              </a:rPr>
              <a:t> </a:t>
            </a:r>
            <a:endParaRPr lang="ru-RU" sz="2800" dirty="0">
              <a:solidFill>
                <a:srgbClr val="002060"/>
              </a:solidFill>
            </a:endParaRPr>
          </a:p>
          <a:p>
            <a:pPr algn="ctr"/>
            <a:endParaRPr lang="en-US" dirty="0"/>
          </a:p>
        </p:txBody>
      </p:sp>
    </p:spTree>
    <p:extLst>
      <p:ext uri="{BB962C8B-B14F-4D97-AF65-F5344CB8AC3E}">
        <p14:creationId xmlns:p14="http://schemas.microsoft.com/office/powerpoint/2010/main" val="3830367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229600" cy="562074"/>
          </a:xfrm>
        </p:spPr>
        <p:txBody>
          <a:bodyPr>
            <a:normAutofit fontScale="90000"/>
          </a:bodyPr>
          <a:lstStyle/>
          <a:p>
            <a:r>
              <a:rPr lang="ru-RU" sz="1800" dirty="0" smtClean="0"/>
              <a:t/>
            </a:r>
            <a:br>
              <a:rPr lang="ru-RU" sz="1800" dirty="0" smtClean="0"/>
            </a:br>
            <a:endParaRPr lang="ru-RU" sz="1800" dirty="0"/>
          </a:p>
        </p:txBody>
      </p:sp>
      <p:pic>
        <p:nvPicPr>
          <p:cNvPr id="1027" name="Picture 3"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user\Desktop\ДЛЯ ГРАНТА НОВ\ДЛЯ РАБОТЫ\35a1e48da738422d5f06176a8cc0bd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83687" y="-12539663"/>
            <a:ext cx="5964211" cy="3600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81000" y="228600"/>
            <a:ext cx="8305800" cy="5109091"/>
          </a:xfrm>
          <a:prstGeom prst="rect">
            <a:avLst/>
          </a:prstGeom>
        </p:spPr>
        <p:txBody>
          <a:bodyPr wrap="square">
            <a:spAutoFit/>
          </a:bodyPr>
          <a:lstStyle/>
          <a:p>
            <a:pPr algn="ctr"/>
            <a:r>
              <a:rPr lang="ru-RU" sz="1600" b="1" dirty="0" smtClean="0">
                <a:solidFill>
                  <a:srgbClr val="FF0000"/>
                </a:solidFill>
              </a:rPr>
              <a:t>Примерный</a:t>
            </a:r>
            <a:r>
              <a:rPr lang="ru-RU" sz="1600" b="1" dirty="0">
                <a:solidFill>
                  <a:srgbClr val="FF0000"/>
                </a:solidFill>
              </a:rPr>
              <a:t>	перечень	основных	государственных	</a:t>
            </a:r>
            <a:r>
              <a:rPr lang="ru-RU" sz="1600" b="1" dirty="0" smtClean="0">
                <a:solidFill>
                  <a:srgbClr val="FF0000"/>
                </a:solidFill>
              </a:rPr>
              <a:t>и	 народных</a:t>
            </a:r>
            <a:r>
              <a:rPr lang="ru-RU" sz="1600" b="1" dirty="0">
                <a:solidFill>
                  <a:srgbClr val="FF0000"/>
                </a:solidFill>
              </a:rPr>
              <a:t>	праздников, памятных дат в календарном плане </a:t>
            </a:r>
            <a:endParaRPr lang="ru-RU" sz="1600" b="1" dirty="0" smtClean="0">
              <a:solidFill>
                <a:srgbClr val="FF0000"/>
              </a:solidFill>
            </a:endParaRPr>
          </a:p>
          <a:p>
            <a:pPr algn="ctr"/>
            <a:endParaRPr lang="ru-RU" sz="1600" b="1" dirty="0">
              <a:solidFill>
                <a:srgbClr val="FF0000"/>
              </a:solidFill>
            </a:endParaRPr>
          </a:p>
          <a:p>
            <a:r>
              <a:rPr lang="ru-RU" sz="1100" b="1" dirty="0" smtClean="0">
                <a:solidFill>
                  <a:srgbClr val="002060"/>
                </a:solidFill>
              </a:rPr>
              <a:t>Сентябрь</a:t>
            </a:r>
            <a:r>
              <a:rPr lang="ru-RU" sz="1100" b="1" dirty="0">
                <a:solidFill>
                  <a:srgbClr val="002060"/>
                </a:solidFill>
              </a:rPr>
              <a:t>:</a:t>
            </a:r>
          </a:p>
          <a:p>
            <a:r>
              <a:rPr lang="ru-RU" sz="1100" dirty="0">
                <a:solidFill>
                  <a:srgbClr val="002060"/>
                </a:solidFill>
              </a:rPr>
              <a:t>1 сентября: День знаний</a:t>
            </a:r>
          </a:p>
          <a:p>
            <a:r>
              <a:rPr lang="ru-RU" sz="1100" dirty="0">
                <a:solidFill>
                  <a:srgbClr val="002060"/>
                </a:solidFill>
              </a:rPr>
              <a:t>7 сентября: День Бородинского сражения</a:t>
            </a:r>
          </a:p>
          <a:p>
            <a:r>
              <a:rPr lang="ru-RU" sz="1100" dirty="0">
                <a:solidFill>
                  <a:srgbClr val="002060"/>
                </a:solidFill>
              </a:rPr>
              <a:t>27 сентября: День воспитателя и всех дошкольных работников</a:t>
            </a:r>
          </a:p>
          <a:p>
            <a:endParaRPr lang="ru-RU" sz="1100" b="1" dirty="0" smtClean="0">
              <a:solidFill>
                <a:srgbClr val="002060"/>
              </a:solidFill>
            </a:endParaRPr>
          </a:p>
          <a:p>
            <a:r>
              <a:rPr lang="ru-RU" sz="1100" b="1" dirty="0" smtClean="0">
                <a:solidFill>
                  <a:srgbClr val="002060"/>
                </a:solidFill>
              </a:rPr>
              <a:t>Октябрь</a:t>
            </a:r>
            <a:r>
              <a:rPr lang="ru-RU" sz="1100" b="1" dirty="0">
                <a:solidFill>
                  <a:srgbClr val="002060"/>
                </a:solidFill>
              </a:rPr>
              <a:t>:</a:t>
            </a:r>
          </a:p>
          <a:p>
            <a:r>
              <a:rPr lang="ru-RU" sz="1100" dirty="0">
                <a:solidFill>
                  <a:srgbClr val="002060"/>
                </a:solidFill>
              </a:rPr>
              <a:t>1 октября: Международный день пожилых людей; Международный день музыки 5 октября: День учителя</a:t>
            </a:r>
          </a:p>
          <a:p>
            <a:r>
              <a:rPr lang="ru-RU" sz="1100" dirty="0">
                <a:solidFill>
                  <a:srgbClr val="002060"/>
                </a:solidFill>
              </a:rPr>
              <a:t>16 октября: День отца в России</a:t>
            </a:r>
          </a:p>
          <a:p>
            <a:r>
              <a:rPr lang="ru-RU" sz="1100" dirty="0">
                <a:solidFill>
                  <a:srgbClr val="002060"/>
                </a:solidFill>
              </a:rPr>
              <a:t>28 октября: Международный день анимации</a:t>
            </a:r>
          </a:p>
          <a:p>
            <a:endParaRPr lang="ru-RU" sz="1100" b="1" dirty="0" smtClean="0">
              <a:solidFill>
                <a:srgbClr val="002060"/>
              </a:solidFill>
            </a:endParaRPr>
          </a:p>
          <a:p>
            <a:r>
              <a:rPr lang="ru-RU" sz="1100" b="1" dirty="0" smtClean="0">
                <a:solidFill>
                  <a:srgbClr val="002060"/>
                </a:solidFill>
              </a:rPr>
              <a:t>Ноябрь</a:t>
            </a:r>
            <a:r>
              <a:rPr lang="ru-RU" sz="1100" b="1" dirty="0">
                <a:solidFill>
                  <a:srgbClr val="002060"/>
                </a:solidFill>
              </a:rPr>
              <a:t>:</a:t>
            </a:r>
          </a:p>
          <a:p>
            <a:r>
              <a:rPr lang="ru-RU" sz="1100" dirty="0">
                <a:solidFill>
                  <a:srgbClr val="002060"/>
                </a:solidFill>
              </a:rPr>
              <a:t>4 ноября: День народного единства</a:t>
            </a:r>
          </a:p>
          <a:p>
            <a:r>
              <a:rPr lang="ru-RU" sz="1100" dirty="0">
                <a:solidFill>
                  <a:srgbClr val="002060"/>
                </a:solidFill>
              </a:rPr>
              <a:t/>
            </a:r>
            <a:br>
              <a:rPr lang="ru-RU" sz="1100" dirty="0">
                <a:solidFill>
                  <a:srgbClr val="002060"/>
                </a:solidFill>
              </a:rPr>
            </a:br>
            <a:r>
              <a:rPr lang="ru-RU" sz="1100" dirty="0">
                <a:solidFill>
                  <a:srgbClr val="002060"/>
                </a:solidFill>
              </a:rPr>
              <a:t>10 ноября: День сотрудника внутренних дел Российской федерации 27 ноября: День матери в России</a:t>
            </a:r>
          </a:p>
          <a:p>
            <a:r>
              <a:rPr lang="ru-RU" sz="1100" dirty="0">
                <a:solidFill>
                  <a:srgbClr val="002060"/>
                </a:solidFill>
              </a:rPr>
              <a:t>30 ноября: День Государственного герба Российской Федерации</a:t>
            </a:r>
          </a:p>
          <a:p>
            <a:endParaRPr lang="ru-RU" sz="1100" b="1" dirty="0" smtClean="0">
              <a:solidFill>
                <a:srgbClr val="002060"/>
              </a:solidFill>
            </a:endParaRPr>
          </a:p>
          <a:p>
            <a:r>
              <a:rPr lang="ru-RU" sz="1100" b="1" dirty="0" smtClean="0">
                <a:solidFill>
                  <a:srgbClr val="002060"/>
                </a:solidFill>
              </a:rPr>
              <a:t>Декабрь</a:t>
            </a:r>
            <a:r>
              <a:rPr lang="ru-RU" sz="1100" b="1" dirty="0">
                <a:solidFill>
                  <a:srgbClr val="002060"/>
                </a:solidFill>
              </a:rPr>
              <a:t>:</a:t>
            </a:r>
          </a:p>
          <a:p>
            <a:r>
              <a:rPr lang="ru-RU" sz="1100" dirty="0">
                <a:solidFill>
                  <a:srgbClr val="002060"/>
                </a:solidFill>
              </a:rPr>
              <a:t>3 декабря: День неизвестного солдата; Международный день инвалидов 5 декабря: День добровольца (волонтера) в России</a:t>
            </a:r>
          </a:p>
          <a:p>
            <a:r>
              <a:rPr lang="ru-RU" sz="1100" dirty="0">
                <a:solidFill>
                  <a:srgbClr val="002060"/>
                </a:solidFill>
              </a:rPr>
              <a:t>8 декабря: Международный день художника9 декабря: День Героев Отечества 12 декабря: День Конституции Российской Федерации</a:t>
            </a:r>
          </a:p>
          <a:p>
            <a:r>
              <a:rPr lang="ru-RU" sz="1100" dirty="0">
                <a:solidFill>
                  <a:srgbClr val="002060"/>
                </a:solidFill>
              </a:rPr>
              <a:t>31 декабря: Новый год.</a:t>
            </a:r>
          </a:p>
          <a:p>
            <a:r>
              <a:rPr lang="ru-RU" dirty="0">
                <a:solidFill>
                  <a:srgbClr val="002060"/>
                </a:solidFill>
              </a:rPr>
              <a:t> </a:t>
            </a:r>
            <a:endParaRPr lang="ru-RU" sz="2800" dirty="0">
              <a:solidFill>
                <a:srgbClr val="002060"/>
              </a:solidFill>
            </a:endParaRPr>
          </a:p>
          <a:p>
            <a:pPr algn="ctr"/>
            <a:endParaRPr lang="en-US" dirty="0"/>
          </a:p>
        </p:txBody>
      </p:sp>
    </p:spTree>
    <p:extLst>
      <p:ext uri="{BB962C8B-B14F-4D97-AF65-F5344CB8AC3E}">
        <p14:creationId xmlns:p14="http://schemas.microsoft.com/office/powerpoint/2010/main" val="1631715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175</TotalTime>
  <Words>1112</Words>
  <Application>Microsoft Office PowerPoint</Application>
  <PresentationFormat>Экран (4:3)</PresentationFormat>
  <Paragraphs>278</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Воздушный поток</vt:lpstr>
      <vt:lpstr>Презентация PowerPoint</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user</cp:lastModifiedBy>
  <cp:revision>34</cp:revision>
  <dcterms:created xsi:type="dcterms:W3CDTF">2024-02-18T19:33:20Z</dcterms:created>
  <dcterms:modified xsi:type="dcterms:W3CDTF">2024-03-20T07:15:02Z</dcterms:modified>
</cp:coreProperties>
</file>